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quaye, Alvina (NIH/NCI) [E]" initials="AA([" lastIdx="2" clrIdx="0">
    <p:extLst>
      <p:ext uri="{19B8F6BF-5375-455C-9EA6-DF929625EA0E}">
        <p15:presenceInfo xmlns:p15="http://schemas.microsoft.com/office/powerpoint/2012/main" userId="S::acquayeaa@nih.gov::fad541f6-b56f-4522-93d4-cfa3b2122f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C19A-BA3F-4308-9258-FADDCF8BF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0F8C2-101A-4A6B-8777-B24242E92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2269E-9889-4B58-88E7-A09192C0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19A2-0D5C-4720-A890-4153657C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7A0C4-C886-4CD1-B19C-E8F7022C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2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5E04-0646-4142-804E-550ED982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C787D-5BC3-46AE-B940-A272FCAC4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E4D78-6441-4537-8278-F9674367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B428D-761C-4D96-96A6-9718F2C7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FE269-6C18-4EED-8F50-4517AD07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4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F97C9-DF96-4B22-8572-8834E27C0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25256-BC93-4459-88EA-0A66FB09C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9FF1B-C41C-433E-826D-910BFC45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B093A-82ED-4AC9-88DA-14B959B7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F2EC1-BC6F-45A1-9ADE-9EF0F3C5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0CF-7523-4A32-84EE-EAA2A9C5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3DEBB-00FC-4E9B-9932-382DF84B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B32E0-1E0A-4C2C-9462-3E7E6682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E5921-D61C-4588-80ED-29DE14C4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ADEB-C4F8-44BD-B577-DA64480E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4241-FB39-4EA5-82E3-E4A8699D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E66F6-E198-42D1-A021-3FC735F42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3C150-D0F4-4136-9AD7-50DFC3AA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5F31D-0220-473C-B436-E5FC3717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9986-05B8-4F00-8262-74C97F59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7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B6D8C-8E19-4615-9301-6D3ADB98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7383-A56F-420F-A153-53325017A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08415-0F15-4955-BA5B-54A443626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F69F0-A699-4ADE-8722-60E31DA2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5CC9F-ABFA-4328-B875-63A013CF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2B10E-F6EA-496A-8702-AD3DE6C3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1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4365-EF1B-4E9D-A429-603CEE1A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C95C4-77F9-46C3-BA7B-20AB76077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B4E58-EEAF-4E22-8A04-882285C26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28972-358F-4EF9-B13E-0C961E20A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3885E3-8B28-44BA-9D0D-F3298B3E9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0A20-0903-4714-B07C-9503C682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82324-C64A-4464-B6A9-F229C8A4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697DA-2B62-4E21-A526-E5CBBB46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BEE7-FDC6-47B9-984C-1959A138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984C2-CE67-48D2-A019-F0384BC7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2CEAF-9912-4108-880F-958ED875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F695D-89BA-4790-AD85-9E4D3D6B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5DE49A-4EB5-4FD0-AE0A-7F46390D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9FF1D-5A89-4EAF-8F37-BA64F79F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3021-725F-4B63-86CC-7886DFB9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B1AC-91D2-4785-B3D1-D37764CC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B801-6F9A-484A-AEE8-5A99FB60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2E3CA-F39F-4D0E-B268-B3E822BF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776C6-7484-4C56-A92D-680F6AA5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7E821-F94A-4DC6-A09C-468F26CC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03215-B3FC-490A-ACF8-3C3C311E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C17A-6EAF-48D0-8050-55CE926F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9B242-A181-43CC-B566-490C58D59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C235E-3B53-4E07-AD59-107932D71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18F54-4B0B-46A0-9765-6344ACA9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E86A7-1468-4403-B215-8108F8E2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C45F3-A2BE-4FCD-BE73-4F662E77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6E900-79F4-4800-B3D1-05C1C996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8636-03AE-428C-9A7B-1AF399437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AD623-5959-4F0A-BB8B-35FD44534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A382-BF73-4948-BC7D-4D55A4EE8F6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166F-C4EA-4921-A056-C1D6FA706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DD7E6-D3E5-4040-8838-B81759B84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7A64-0BE6-40F8-8C91-4AA5D5243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8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teams/mental-health-and-substance-use/covid-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aily-life-coping/managing-stress-anxiety.html" TargetMode="External"/><Relationship Id="rId2" Type="http://schemas.openxmlformats.org/officeDocument/2006/relationships/hyperlink" Target="https://www.who.int/teams/mental-health-and-substance-use/covid-1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sych.ucsf.edu/copingresources/covid19" TargetMode="External"/><Relationship Id="rId4" Type="http://schemas.openxmlformats.org/officeDocument/2006/relationships/hyperlink" Target="https://www.helpguide.org/articles/depression/dealing-with-depression-during-coronaviru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58BC4-2073-4909-8056-DC5B6051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400" b="1" dirty="0">
                <a:solidFill>
                  <a:srgbClr val="000000"/>
                </a:solidFill>
              </a:rPr>
              <a:t>Depression and Anxiety during COVID-19 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BCEBD-FB46-4884-B36F-1A16A3DC3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1485718"/>
            <a:ext cx="3745947" cy="1061105"/>
          </a:xfrm>
        </p:spPr>
        <p:txBody>
          <a:bodyPr anchor="b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153" y="1366558"/>
            <a:ext cx="6945425" cy="462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8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2887-9674-462C-A298-6AD3E50D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06F2C-39A2-49BA-88EA-1689C280C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86" r="18453" b="47723"/>
          <a:stretch/>
        </p:blipFill>
        <p:spPr>
          <a:xfrm>
            <a:off x="126044" y="428208"/>
            <a:ext cx="7594718" cy="1597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ECA721-C94A-40C6-8D2A-A8B0F69EA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60083" r="9769" b="15494"/>
          <a:stretch/>
        </p:blipFill>
        <p:spPr>
          <a:xfrm rot="21600000">
            <a:off x="126044" y="3455801"/>
            <a:ext cx="6767884" cy="111541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B6DA0-D011-4B2E-945F-97184C029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8346" r="33445" b="47455"/>
          <a:stretch/>
        </p:blipFill>
        <p:spPr>
          <a:xfrm>
            <a:off x="7433902" y="1948059"/>
            <a:ext cx="4276054" cy="159734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8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785B706-E1CF-4EE6-AB7C-4B15D2004B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86" t="57146" r="7642" b="19551"/>
          <a:stretch/>
        </p:blipFill>
        <p:spPr>
          <a:xfrm>
            <a:off x="4323975" y="5298130"/>
            <a:ext cx="7618349" cy="141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8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4074-4A30-4DB8-BE60-A2B85AA4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COVID-19 related to depression and anxiety?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769E-645C-4460-91D2-96A175076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2940" cy="4351338"/>
          </a:xfrm>
        </p:spPr>
        <p:txBody>
          <a:bodyPr>
            <a:normAutofit/>
          </a:bodyPr>
          <a:lstStyle/>
          <a:p>
            <a:r>
              <a:rPr lang="en-US" dirty="0"/>
              <a:t>Fear and anxiety about a new disease</a:t>
            </a:r>
          </a:p>
          <a:p>
            <a:r>
              <a:rPr lang="en-US" dirty="0"/>
              <a:t>Social distancing</a:t>
            </a:r>
          </a:p>
          <a:p>
            <a:r>
              <a:rPr lang="en-US" dirty="0"/>
              <a:t>Uncertainty about financial situation or job</a:t>
            </a:r>
          </a:p>
          <a:p>
            <a:r>
              <a:rPr lang="en-US" dirty="0"/>
              <a:t>Loss of support services</a:t>
            </a:r>
          </a:p>
          <a:p>
            <a:r>
              <a:rPr lang="en-US" dirty="0"/>
              <a:t>Changes in routine including sleep or eating patterns</a:t>
            </a:r>
          </a:p>
          <a:p>
            <a:r>
              <a:rPr lang="en-US" dirty="0"/>
              <a:t>Uncertainty about the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106C8-254B-4D3D-AFBC-1B2CAF413072}"/>
              </a:ext>
            </a:extLst>
          </p:cNvPr>
          <p:cNvSpPr txBox="1"/>
          <p:nvPr/>
        </p:nvSpPr>
        <p:spPr>
          <a:xfrm>
            <a:off x="6475752" y="1825625"/>
            <a:ext cx="4766872" cy="295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u="sng" dirty="0"/>
              <a:t>Specific issues for health care providers: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Need to employ strict biosecurity measures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Multiple medical and personal demands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555FC-DFF1-4E28-9CA2-7DB95C7BED3B}"/>
              </a:ext>
            </a:extLst>
          </p:cNvPr>
          <p:cNvSpPr txBox="1"/>
          <p:nvPr/>
        </p:nvSpPr>
        <p:spPr>
          <a:xfrm>
            <a:off x="482184" y="6477760"/>
            <a:ext cx="11227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Vindegaard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Benros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ME. COVID-19 pandemic and mental health consequences: Systematic review of the current evidence. Brain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Behav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Immun. 2020 Oct;89:531-542</a:t>
            </a:r>
          </a:p>
        </p:txBody>
      </p:sp>
    </p:spTree>
    <p:extLst>
      <p:ext uri="{BB962C8B-B14F-4D97-AF65-F5344CB8AC3E}">
        <p14:creationId xmlns:p14="http://schemas.microsoft.com/office/powerpoint/2010/main" val="286179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done?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 and examine our emotions</a:t>
            </a:r>
          </a:p>
          <a:p>
            <a:pPr lvl="1"/>
            <a:r>
              <a:rPr lang="en-US" dirty="0"/>
              <a:t> Traditionally, grief in medical training has been considered weak or unprofessional and health care professionals have been encouraged to keep their feelings inside.</a:t>
            </a:r>
          </a:p>
          <a:p>
            <a:r>
              <a:rPr lang="en-US" dirty="0"/>
              <a:t>Share your feelings</a:t>
            </a:r>
          </a:p>
          <a:p>
            <a:pPr lvl="1"/>
            <a:r>
              <a:rPr lang="en-US" dirty="0"/>
              <a:t>Asking for help is not a sign of weakness. </a:t>
            </a:r>
          </a:p>
          <a:p>
            <a:pPr lvl="1"/>
            <a:r>
              <a:rPr lang="en-US" dirty="0"/>
              <a:t> Psychological help will not have an adverse effect on your career but no treatment when needed might have….. </a:t>
            </a:r>
          </a:p>
          <a:p>
            <a:r>
              <a:rPr lang="en-US" dirty="0"/>
              <a:t>Self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E7F95-087C-4F49-ABCE-30450836A964}"/>
              </a:ext>
            </a:extLst>
          </p:cNvPr>
          <p:cNvSpPr txBox="1"/>
          <p:nvPr/>
        </p:nvSpPr>
        <p:spPr>
          <a:xfrm>
            <a:off x="1524000" y="6492875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https://www.who.int/teams/mental-health-and-substance-use/covid-19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7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care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Maintain a routine</a:t>
            </a:r>
          </a:p>
          <a:p>
            <a:pPr lvl="1"/>
            <a:r>
              <a:rPr lang="en-US" dirty="0"/>
              <a:t>Adequate sleep</a:t>
            </a:r>
          </a:p>
          <a:p>
            <a:pPr lvl="1"/>
            <a:r>
              <a:rPr lang="en-US" dirty="0"/>
              <a:t>Nutrition</a:t>
            </a:r>
          </a:p>
          <a:p>
            <a:pPr lvl="2"/>
            <a:r>
              <a:rPr lang="en-US" dirty="0"/>
              <a:t>Healthy meals at regular times.</a:t>
            </a:r>
          </a:p>
          <a:p>
            <a:pPr lvl="1"/>
            <a:r>
              <a:rPr lang="en-US" dirty="0"/>
              <a:t>Exercise regularly</a:t>
            </a:r>
          </a:p>
          <a:p>
            <a:pPr lvl="1"/>
            <a:r>
              <a:rPr lang="en-US" dirty="0"/>
              <a:t>Practice relaxation techniques</a:t>
            </a:r>
          </a:p>
          <a:p>
            <a:pPr lvl="1"/>
            <a:r>
              <a:rPr lang="en-US" dirty="0"/>
              <a:t>Do things you enjoy</a:t>
            </a:r>
          </a:p>
          <a:p>
            <a:pPr lvl="1"/>
            <a:r>
              <a:rPr lang="en-US" dirty="0"/>
              <a:t>Social activities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Limit your consumption of news</a:t>
            </a:r>
          </a:p>
          <a:p>
            <a:pPr lvl="1"/>
            <a:r>
              <a:rPr lang="en-US" dirty="0"/>
              <a:t>Separate workspace from living space </a:t>
            </a:r>
            <a:endParaRPr lang="he-IL" dirty="0"/>
          </a:p>
          <a:p>
            <a:pPr lvl="1"/>
            <a:r>
              <a:rPr lang="en-US" dirty="0"/>
              <a:t>Each day try to find one thing you can be grateful about</a:t>
            </a:r>
          </a:p>
          <a:p>
            <a:pPr lvl="1"/>
            <a:r>
              <a:rPr lang="en-US" dirty="0"/>
              <a:t>Avoid turning to maladaptive techniques of self-care such as overuse of alcohol or other substances 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0ECB0-F743-4396-9A4B-E3906C01B14E}"/>
              </a:ext>
            </a:extLst>
          </p:cNvPr>
          <p:cNvSpPr txBox="1"/>
          <p:nvPr/>
        </p:nvSpPr>
        <p:spPr>
          <a:xfrm>
            <a:off x="1912495" y="6619473"/>
            <a:ext cx="8214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https://www.cdc.gov/coronavirus/2019-ncov/hcp/mental-health-healthcare.html</a:t>
            </a:r>
            <a:endParaRPr lang="he-IL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391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194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Self care-specific considerations for health care providers</a:t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564015"/>
            <a:ext cx="8740515" cy="4351338"/>
          </a:xfrm>
        </p:spPr>
        <p:txBody>
          <a:bodyPr>
            <a:normAutofit/>
          </a:bodyPr>
          <a:lstStyle/>
          <a:p>
            <a:r>
              <a:rPr lang="en-US" dirty="0"/>
              <a:t>Communicate with your coworkers, supervisors, and employees about job stress.</a:t>
            </a:r>
          </a:p>
          <a:p>
            <a:r>
              <a:rPr lang="en-US" dirty="0"/>
              <a:t>Remind yourself that everyone is in an unusual situation with limited resources.</a:t>
            </a:r>
          </a:p>
          <a:p>
            <a:r>
              <a:rPr lang="en-US" dirty="0"/>
              <a:t>Identify and accept those things which you do not have control over.</a:t>
            </a:r>
          </a:p>
          <a:p>
            <a:r>
              <a:rPr lang="en-US" dirty="0"/>
              <a:t>Recognize that you are doing the best you can with the resources available.</a:t>
            </a:r>
          </a:p>
          <a:p>
            <a:r>
              <a:rPr lang="en-US" dirty="0"/>
              <a:t>Brief relaxation/stress management breaks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301" y="5915353"/>
            <a:ext cx="95922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en-US" sz="2800" u="sng" dirty="0"/>
              <a:t>We must not overly self-criticize or demand perfection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143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Remember we are all in this together and we will get through this!</a:t>
            </a:r>
          </a:p>
          <a:p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460" y="2546257"/>
            <a:ext cx="3630706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https://www.who.int/teams/mental-health-and-substance-use/covid-19</a:t>
            </a:r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https://www.cdc.gov/coronavirus/2019-ncov/daily-life-coping/managing-stress-anxiety.html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https://www.helpguide.org/articles/depression/dealing-with-depression-during-coronavirus.htm</a:t>
            </a:r>
            <a:endParaRPr lang="en-US" dirty="0"/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https://psych.ucsf.edu/copingresources/covid19</a:t>
            </a:r>
            <a:endParaRPr lang="en-US" dirty="0"/>
          </a:p>
          <a:p>
            <a:r>
              <a:rPr lang="en-US" dirty="0"/>
              <a:t>https://www.cdc.gov/coronavirus/2019-ncov/hcp/mental-health-healthcare.html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8349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6845</TotalTime>
  <Words>419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Depression and Anxiety during COVID-19  pandemic</vt:lpstr>
      <vt:lpstr>PowerPoint Presentation</vt:lpstr>
      <vt:lpstr>Why is COVID-19 related to depression and anxiety? </vt:lpstr>
      <vt:lpstr>What can be done? </vt:lpstr>
      <vt:lpstr>Self care </vt:lpstr>
      <vt:lpstr>Self care-specific considerations for health care providers </vt:lpstr>
      <vt:lpstr>PowerPoint Presentation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Deperssion and Covid-19</dc:title>
  <dc:creator>Shlomit Yust-Katz</dc:creator>
  <cp:lastModifiedBy>Acquaye, Alvina (NIH/NCI) [E]</cp:lastModifiedBy>
  <cp:revision>23</cp:revision>
  <dcterms:created xsi:type="dcterms:W3CDTF">2020-10-25T21:21:57Z</dcterms:created>
  <dcterms:modified xsi:type="dcterms:W3CDTF">2020-11-09T20:02:15Z</dcterms:modified>
</cp:coreProperties>
</file>