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6"/>
  </p:notesMasterIdLst>
  <p:sldIdLst>
    <p:sldId id="292" r:id="rId6"/>
    <p:sldId id="293" r:id="rId7"/>
    <p:sldId id="291" r:id="rId8"/>
    <p:sldId id="294" r:id="rId9"/>
    <p:sldId id="295" r:id="rId10"/>
    <p:sldId id="347" r:id="rId11"/>
    <p:sldId id="352" r:id="rId12"/>
    <p:sldId id="354" r:id="rId13"/>
    <p:sldId id="353" r:id="rId14"/>
    <p:sldId id="2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0B7F07-8BB3-3A0B-916C-554723E59957}" name="Tim Heinle" initials="TH" userId="S::THeinle@smfm.org::3e0c862c-77dd-46e0-8386-d11bc9336f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84F"/>
    <a:srgbClr val="B43092"/>
    <a:srgbClr val="915787"/>
    <a:srgbClr val="75966F"/>
    <a:srgbClr val="044163"/>
    <a:srgbClr val="94BA8D"/>
    <a:srgbClr val="F9A348"/>
    <a:srgbClr val="5CB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68103-ABE1-466A-B04C-4AB01AC51F2F}" v="2" dt="2025-02-04T19:35:01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95033" autoAdjust="0"/>
  </p:normalViewPr>
  <p:slideViewPr>
    <p:cSldViewPr snapToGrid="0">
      <p:cViewPr varScale="1">
        <p:scale>
          <a:sx n="105" d="100"/>
          <a:sy n="105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neka St. Gerard" userId="e4c93132-2c5a-4458-b29d-4203e60567e4" providerId="ADAL" clId="{C9C68103-ABE1-466A-B04C-4AB01AC51F2F}"/>
    <pc:docChg chg="undo custSel addSld delSld modSld">
      <pc:chgData name="Nneka St. Gerard" userId="e4c93132-2c5a-4458-b29d-4203e60567e4" providerId="ADAL" clId="{C9C68103-ABE1-466A-B04C-4AB01AC51F2F}" dt="2025-02-04T19:35:01.507" v="86"/>
      <pc:docMkLst>
        <pc:docMk/>
      </pc:docMkLst>
      <pc:sldChg chg="del">
        <pc:chgData name="Nneka St. Gerard" userId="e4c93132-2c5a-4458-b29d-4203e60567e4" providerId="ADAL" clId="{C9C68103-ABE1-466A-B04C-4AB01AC51F2F}" dt="2025-02-04T16:45:44.602" v="65" actId="47"/>
        <pc:sldMkLst>
          <pc:docMk/>
          <pc:sldMk cId="2818236016" sldId="257"/>
        </pc:sldMkLst>
      </pc:sldChg>
      <pc:sldChg chg="del">
        <pc:chgData name="Nneka St. Gerard" userId="e4c93132-2c5a-4458-b29d-4203e60567e4" providerId="ADAL" clId="{C9C68103-ABE1-466A-B04C-4AB01AC51F2F}" dt="2025-02-04T16:41:05.167" v="0" actId="47"/>
        <pc:sldMkLst>
          <pc:docMk/>
          <pc:sldMk cId="42922379" sldId="258"/>
        </pc:sldMkLst>
      </pc:sldChg>
      <pc:sldChg chg="del">
        <pc:chgData name="Nneka St. Gerard" userId="e4c93132-2c5a-4458-b29d-4203e60567e4" providerId="ADAL" clId="{C9C68103-ABE1-466A-B04C-4AB01AC51F2F}" dt="2025-02-04T16:41:05.750" v="1" actId="47"/>
        <pc:sldMkLst>
          <pc:docMk/>
          <pc:sldMk cId="2695323035" sldId="260"/>
        </pc:sldMkLst>
      </pc:sldChg>
      <pc:sldChg chg="del">
        <pc:chgData name="Nneka St. Gerard" userId="e4c93132-2c5a-4458-b29d-4203e60567e4" providerId="ADAL" clId="{C9C68103-ABE1-466A-B04C-4AB01AC51F2F}" dt="2025-02-04T16:46:57.805" v="85" actId="47"/>
        <pc:sldMkLst>
          <pc:docMk/>
          <pc:sldMk cId="3998912810" sldId="269"/>
        </pc:sldMkLst>
      </pc:sldChg>
      <pc:sldChg chg="add">
        <pc:chgData name="Nneka St. Gerard" userId="e4c93132-2c5a-4458-b29d-4203e60567e4" providerId="ADAL" clId="{C9C68103-ABE1-466A-B04C-4AB01AC51F2F}" dt="2025-02-04T19:35:01.507" v="86"/>
        <pc:sldMkLst>
          <pc:docMk/>
          <pc:sldMk cId="964384662" sldId="291"/>
        </pc:sldMkLst>
      </pc:sldChg>
      <pc:sldChg chg="add">
        <pc:chgData name="Nneka St. Gerard" userId="e4c93132-2c5a-4458-b29d-4203e60567e4" providerId="ADAL" clId="{C9C68103-ABE1-466A-B04C-4AB01AC51F2F}" dt="2025-02-04T19:35:01.507" v="86"/>
        <pc:sldMkLst>
          <pc:docMk/>
          <pc:sldMk cId="2108842598" sldId="292"/>
        </pc:sldMkLst>
      </pc:sldChg>
      <pc:sldChg chg="add">
        <pc:chgData name="Nneka St. Gerard" userId="e4c93132-2c5a-4458-b29d-4203e60567e4" providerId="ADAL" clId="{C9C68103-ABE1-466A-B04C-4AB01AC51F2F}" dt="2025-02-04T19:35:01.507" v="86"/>
        <pc:sldMkLst>
          <pc:docMk/>
          <pc:sldMk cId="491068536" sldId="293"/>
        </pc:sldMkLst>
      </pc:sldChg>
      <pc:sldChg chg="add">
        <pc:chgData name="Nneka St. Gerard" userId="e4c93132-2c5a-4458-b29d-4203e60567e4" providerId="ADAL" clId="{C9C68103-ABE1-466A-B04C-4AB01AC51F2F}" dt="2025-02-04T19:35:01.507" v="86"/>
        <pc:sldMkLst>
          <pc:docMk/>
          <pc:sldMk cId="2742547984" sldId="294"/>
        </pc:sldMkLst>
      </pc:sldChg>
      <pc:sldChg chg="add">
        <pc:chgData name="Nneka St. Gerard" userId="e4c93132-2c5a-4458-b29d-4203e60567e4" providerId="ADAL" clId="{C9C68103-ABE1-466A-B04C-4AB01AC51F2F}" dt="2025-02-04T19:35:01.507" v="86"/>
        <pc:sldMkLst>
          <pc:docMk/>
          <pc:sldMk cId="4207158102" sldId="295"/>
        </pc:sldMkLst>
      </pc:sldChg>
      <pc:sldChg chg="del">
        <pc:chgData name="Nneka St. Gerard" userId="e4c93132-2c5a-4458-b29d-4203e60567e4" providerId="ADAL" clId="{C9C68103-ABE1-466A-B04C-4AB01AC51F2F}" dt="2025-02-04T16:45:50.228" v="67" actId="47"/>
        <pc:sldMkLst>
          <pc:docMk/>
          <pc:sldMk cId="2834956306" sldId="338"/>
        </pc:sldMkLst>
      </pc:sldChg>
      <pc:sldChg chg="del">
        <pc:chgData name="Nneka St. Gerard" userId="e4c93132-2c5a-4458-b29d-4203e60567e4" providerId="ADAL" clId="{C9C68103-ABE1-466A-B04C-4AB01AC51F2F}" dt="2025-02-04T16:45:52.673" v="69" actId="47"/>
        <pc:sldMkLst>
          <pc:docMk/>
          <pc:sldMk cId="1596698400" sldId="339"/>
        </pc:sldMkLst>
      </pc:sldChg>
      <pc:sldChg chg="del">
        <pc:chgData name="Nneka St. Gerard" userId="e4c93132-2c5a-4458-b29d-4203e60567e4" providerId="ADAL" clId="{C9C68103-ABE1-466A-B04C-4AB01AC51F2F}" dt="2025-02-04T16:45:45.643" v="66" actId="47"/>
        <pc:sldMkLst>
          <pc:docMk/>
          <pc:sldMk cId="3151825503" sldId="349"/>
        </pc:sldMkLst>
      </pc:sldChg>
      <pc:sldChg chg="del">
        <pc:chgData name="Nneka St. Gerard" userId="e4c93132-2c5a-4458-b29d-4203e60567e4" providerId="ADAL" clId="{C9C68103-ABE1-466A-B04C-4AB01AC51F2F}" dt="2025-02-04T16:45:51.474" v="68" actId="47"/>
        <pc:sldMkLst>
          <pc:docMk/>
          <pc:sldMk cId="4213833251" sldId="350"/>
        </pc:sldMkLst>
      </pc:sldChg>
      <pc:sldChg chg="del">
        <pc:chgData name="Nneka St. Gerard" userId="e4c93132-2c5a-4458-b29d-4203e60567e4" providerId="ADAL" clId="{C9C68103-ABE1-466A-B04C-4AB01AC51F2F}" dt="2025-02-04T16:46:55.736" v="84" actId="47"/>
        <pc:sldMkLst>
          <pc:docMk/>
          <pc:sldMk cId="513083539" sldId="351"/>
        </pc:sldMkLst>
      </pc:sldChg>
      <pc:sldChg chg="addSp delSp modSp add mod">
        <pc:chgData name="Nneka St. Gerard" userId="e4c93132-2c5a-4458-b29d-4203e60567e4" providerId="ADAL" clId="{C9C68103-ABE1-466A-B04C-4AB01AC51F2F}" dt="2025-02-04T16:46:40.410" v="83" actId="27636"/>
        <pc:sldMkLst>
          <pc:docMk/>
          <pc:sldMk cId="3693837177" sldId="354"/>
        </pc:sldMkLst>
        <pc:spChg chg="mod">
          <ac:chgData name="Nneka St. Gerard" userId="e4c93132-2c5a-4458-b29d-4203e60567e4" providerId="ADAL" clId="{C9C68103-ABE1-466A-B04C-4AB01AC51F2F}" dt="2025-02-04T16:45:40.484" v="64"/>
          <ac:spMkLst>
            <pc:docMk/>
            <pc:sldMk cId="3693837177" sldId="354"/>
            <ac:spMk id="3" creationId="{24CBB5F4-A195-E0F8-1787-AD688B9A18DC}"/>
          </ac:spMkLst>
        </pc:spChg>
        <pc:spChg chg="mod">
          <ac:chgData name="Nneka St. Gerard" userId="e4c93132-2c5a-4458-b29d-4203e60567e4" providerId="ADAL" clId="{C9C68103-ABE1-466A-B04C-4AB01AC51F2F}" dt="2025-02-04T16:46:40.410" v="83" actId="27636"/>
          <ac:spMkLst>
            <pc:docMk/>
            <pc:sldMk cId="3693837177" sldId="354"/>
            <ac:spMk id="5" creationId="{8E6317A4-88A4-E5B5-B1E9-5852A7D3B4FB}"/>
          </ac:spMkLst>
        </pc:spChg>
        <pc:spChg chg="add del mod">
          <ac:chgData name="Nneka St. Gerard" userId="e4c93132-2c5a-4458-b29d-4203e60567e4" providerId="ADAL" clId="{C9C68103-ABE1-466A-B04C-4AB01AC51F2F}" dt="2025-02-04T16:41:48.016" v="6" actId="478"/>
          <ac:spMkLst>
            <pc:docMk/>
            <pc:sldMk cId="3693837177" sldId="354"/>
            <ac:spMk id="6" creationId="{7F97A0B5-0653-766C-7190-6A738FC4B9EF}"/>
          </ac:spMkLst>
        </pc:spChg>
        <pc:spChg chg="del">
          <ac:chgData name="Nneka St. Gerard" userId="e4c93132-2c5a-4458-b29d-4203e60567e4" providerId="ADAL" clId="{C9C68103-ABE1-466A-B04C-4AB01AC51F2F}" dt="2025-02-04T16:41:44.545" v="3" actId="478"/>
          <ac:spMkLst>
            <pc:docMk/>
            <pc:sldMk cId="3693837177" sldId="354"/>
            <ac:spMk id="7" creationId="{E0C70D99-B640-136D-27AA-3BCB2C86EF16}"/>
          </ac:spMkLst>
        </pc:spChg>
        <pc:spChg chg="del mod">
          <ac:chgData name="Nneka St. Gerard" userId="e4c93132-2c5a-4458-b29d-4203e60567e4" providerId="ADAL" clId="{C9C68103-ABE1-466A-B04C-4AB01AC51F2F}" dt="2025-02-04T16:41:46.563" v="5" actId="478"/>
          <ac:spMkLst>
            <pc:docMk/>
            <pc:sldMk cId="3693837177" sldId="354"/>
            <ac:spMk id="8" creationId="{9534DDCB-F19F-277C-AD9C-ADAB6F45CFD2}"/>
          </ac:spMkLst>
        </pc:spChg>
        <pc:spChg chg="add mod">
          <ac:chgData name="Nneka St. Gerard" userId="e4c93132-2c5a-4458-b29d-4203e60567e4" providerId="ADAL" clId="{C9C68103-ABE1-466A-B04C-4AB01AC51F2F}" dt="2025-02-04T16:44:07.285" v="42" actId="255"/>
          <ac:spMkLst>
            <pc:docMk/>
            <pc:sldMk cId="3693837177" sldId="354"/>
            <ac:spMk id="9" creationId="{9C038AB9-ABB1-D4B7-04DC-43EC1EEE43E5}"/>
          </ac:spMkLst>
        </pc:spChg>
        <pc:spChg chg="mod">
          <ac:chgData name="Nneka St. Gerard" userId="e4c93132-2c5a-4458-b29d-4203e60567e4" providerId="ADAL" clId="{C9C68103-ABE1-466A-B04C-4AB01AC51F2F}" dt="2025-02-04T16:42:10.265" v="18" actId="20577"/>
          <ac:spMkLst>
            <pc:docMk/>
            <pc:sldMk cId="3693837177" sldId="354"/>
            <ac:spMk id="11" creationId="{3365C3EA-BE8C-17E2-FAF1-609E7EFC821A}"/>
          </ac:spMkLst>
        </pc:spChg>
        <pc:spChg chg="del mod">
          <ac:chgData name="Nneka St. Gerard" userId="e4c93132-2c5a-4458-b29d-4203e60567e4" providerId="ADAL" clId="{C9C68103-ABE1-466A-B04C-4AB01AC51F2F}" dt="2025-02-04T16:42:28.023" v="20" actId="478"/>
          <ac:spMkLst>
            <pc:docMk/>
            <pc:sldMk cId="3693837177" sldId="354"/>
            <ac:spMk id="12" creationId="{2BA7B683-38E3-677C-3BB2-214CD2C43B35}"/>
          </ac:spMkLst>
        </pc:spChg>
        <pc:spChg chg="mod">
          <ac:chgData name="Nneka St. Gerard" userId="e4c93132-2c5a-4458-b29d-4203e60567e4" providerId="ADAL" clId="{C9C68103-ABE1-466A-B04C-4AB01AC51F2F}" dt="2025-02-04T16:43:56.668" v="40" actId="1076"/>
          <ac:spMkLst>
            <pc:docMk/>
            <pc:sldMk cId="3693837177" sldId="354"/>
            <ac:spMk id="14" creationId="{3EDC92AE-AC2B-F9B2-6563-3AFFB425D2D2}"/>
          </ac:spMkLst>
        </pc:spChg>
        <pc:spChg chg="mod">
          <ac:chgData name="Nneka St. Gerard" userId="e4c93132-2c5a-4458-b29d-4203e60567e4" providerId="ADAL" clId="{C9C68103-ABE1-466A-B04C-4AB01AC51F2F}" dt="2025-02-04T16:45:08.083" v="58" actId="27636"/>
          <ac:spMkLst>
            <pc:docMk/>
            <pc:sldMk cId="3693837177" sldId="354"/>
            <ac:spMk id="15" creationId="{3529A5FD-FE8D-464F-CB64-31E681FBDC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ED2F8-66EB-4880-B190-1299CEE42E3B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AD323-94BD-4689-866C-5DCE7BBF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9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51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1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1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1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2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15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6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2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3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9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1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BC64C-6625-C25B-EC54-BD51B1A7A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AC86-FDB3-04C3-8ED2-CC839D4D7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455" y="1354314"/>
            <a:ext cx="10537635" cy="113671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Bruce A. Work Award for </a:t>
            </a:r>
            <a:br>
              <a:rPr lang="en-US" sz="4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</a:br>
            <a:r>
              <a:rPr lang="en-US" sz="4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Best Research by a Practicing or Training Maternal-Fetal Medicine Physician </a:t>
            </a:r>
            <a:br>
              <a:rPr lang="en-US" sz="4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</a:br>
            <a:r>
              <a:rPr lang="en-US" sz="4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Outside of the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59E09-4C96-8889-765D-EECFD681D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583" y="3250163"/>
            <a:ext cx="10003382" cy="21080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4400" b="1" dirty="0">
                <a:solidFill>
                  <a:srgbClr val="E5784F"/>
                </a:solidFill>
                <a:latin typeface="Univers Condensed"/>
              </a:rPr>
              <a:t>Larissa I. van der Windt, MD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Univers Condensed" panose="020B0506020202050204" pitchFamily="34" charset="0"/>
              </a:rPr>
              <a:t>5: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nivers Condensed" panose="020B0506020202050204" pitchFamily="34" charset="0"/>
              </a:rPr>
              <a:t>Atosiban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nivers Condensed" panose="020B0506020202050204" pitchFamily="34" charset="0"/>
              </a:rPr>
              <a:t> versus placebo in threatened preterm birth (APOSTEL 8-study): an international randomized controlled trial</a:t>
            </a:r>
            <a:endParaRPr lang="en-US" sz="320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B7A4F-9649-8D98-6A5F-4690AF633F1B}"/>
              </a:ext>
            </a:extLst>
          </p:cNvPr>
          <p:cNvSpPr txBox="1"/>
          <p:nvPr/>
        </p:nvSpPr>
        <p:spPr>
          <a:xfrm>
            <a:off x="10963965" y="207618"/>
            <a:ext cx="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nivers Condensed"/>
                <a:cs typeface="Calibri"/>
              </a:rPr>
              <a:t>#SMFM24</a:t>
            </a:r>
            <a:endParaRPr lang="en-US" sz="1200">
              <a:cs typeface="Calibri" panose="020F0502020204030204"/>
            </a:endParaRPr>
          </a:p>
        </p:txBody>
      </p:sp>
      <p:pic>
        <p:nvPicPr>
          <p:cNvPr id="13" name="Picture 12" descr="A purple background with small spots&#10;&#10;Description automatically generated">
            <a:extLst>
              <a:ext uri="{FF2B5EF4-FFF2-40B4-BE49-F238E27FC236}">
                <a16:creationId xmlns:a16="http://schemas.microsoft.com/office/drawing/2014/main" id="{B9764C91-8E96-2A0F-E98B-B926A9D9F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3387"/>
            <a:ext cx="12191984" cy="670559"/>
          </a:xfrm>
          <a:prstGeom prst="rect">
            <a:avLst/>
          </a:prstGeom>
        </p:spPr>
      </p:pic>
      <p:pic>
        <p:nvPicPr>
          <p:cNvPr id="16" name="Picture 15" descr="A black and grey background">
            <a:extLst>
              <a:ext uri="{FF2B5EF4-FFF2-40B4-BE49-F238E27FC236}">
                <a16:creationId xmlns:a16="http://schemas.microsoft.com/office/drawing/2014/main" id="{3A610397-F997-4B08-FA31-78EA5156C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5000"/>
                    </a14:imgEffect>
                    <a14:imgEffect>
                      <a14:brightnessContrast bright="100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22" y="-1128"/>
            <a:ext cx="12191999" cy="673946"/>
          </a:xfrm>
          <a:prstGeom prst="rect">
            <a:avLst/>
          </a:prstGeom>
        </p:spPr>
      </p:pic>
      <p:pic>
        <p:nvPicPr>
          <p:cNvPr id="18" name="Picture 17" descr="A purple background with small spots&#10;&#10;Description automatically generated">
            <a:extLst>
              <a:ext uri="{FF2B5EF4-FFF2-40B4-BE49-F238E27FC236}">
                <a16:creationId xmlns:a16="http://schemas.microsoft.com/office/drawing/2014/main" id="{2F12F49D-E947-96F1-54AE-30D68978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6275776"/>
            <a:ext cx="12191984" cy="67055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AD6FE82-C622-E683-1418-854FD1FAF7AB}"/>
              </a:ext>
            </a:extLst>
          </p:cNvPr>
          <p:cNvSpPr/>
          <p:nvPr/>
        </p:nvSpPr>
        <p:spPr>
          <a:xfrm>
            <a:off x="11457819" y="6366731"/>
            <a:ext cx="464458" cy="464458"/>
          </a:xfrm>
          <a:prstGeom prst="ellipse">
            <a:avLst/>
          </a:prstGeom>
          <a:solidFill>
            <a:srgbClr val="94B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C8DAAC-28F2-1B20-E534-7C4D966F7692}"/>
              </a:ext>
            </a:extLst>
          </p:cNvPr>
          <p:cNvSpPr txBox="1"/>
          <p:nvPr/>
        </p:nvSpPr>
        <p:spPr>
          <a:xfrm>
            <a:off x="11116365" y="360018"/>
            <a:ext cx="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nivers Condensed"/>
                <a:cs typeface="Calibri"/>
              </a:rPr>
              <a:t>#SMFM25</a:t>
            </a:r>
            <a:endParaRPr lang="en-US" sz="1200">
              <a:cs typeface="Calibri" panose="020F0502020204030204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94291268-EC29-A3A4-56A0-FAAAD1AD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646" y="6484548"/>
            <a:ext cx="364568" cy="253567"/>
          </a:xfrm>
        </p:spPr>
        <p:txBody>
          <a:bodyPr/>
          <a:lstStyle/>
          <a:p>
            <a:pPr algn="ctr"/>
            <a:fld id="{330EA680-D336-4FF7-8B7A-9848BB0A1C32}" type="slidenum">
              <a:rPr lang="en-US" dirty="0" smtClean="0">
                <a:solidFill>
                  <a:srgbClr val="FFFFFF"/>
                </a:solidFill>
              </a:rPr>
              <a:pPr algn="ctr"/>
              <a:t>1</a:t>
            </a:fld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692D91-CC1C-38EA-A1AB-E89B31D8EC2D}"/>
              </a:ext>
            </a:extLst>
          </p:cNvPr>
          <p:cNvSpPr txBox="1"/>
          <p:nvPr/>
        </p:nvSpPr>
        <p:spPr>
          <a:xfrm>
            <a:off x="4940058" y="6395752"/>
            <a:ext cx="65604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LEADING WITH </a:t>
            </a:r>
            <a:r>
              <a:rPr lang="en-US" sz="2400" b="1">
                <a:solidFill>
                  <a:srgbClr val="E5784F"/>
                </a:solidFill>
                <a:latin typeface="Univers Condensed"/>
                <a:ea typeface="Calibri"/>
                <a:cs typeface="Calibri"/>
              </a:rPr>
              <a:t>SCIENCE.</a:t>
            </a:r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 ADVANCING WITH</a:t>
            </a:r>
            <a:r>
              <a:rPr lang="en-US" sz="2400">
                <a:solidFill>
                  <a:srgbClr val="F9A348"/>
                </a:solidFill>
                <a:latin typeface="Univers Condensed"/>
                <a:ea typeface="Calibri"/>
                <a:cs typeface="Calibri"/>
              </a:rPr>
              <a:t> </a:t>
            </a:r>
            <a:r>
              <a:rPr lang="en-US" sz="2400" b="1">
                <a:solidFill>
                  <a:srgbClr val="94BA8D"/>
                </a:solidFill>
                <a:latin typeface="Univers Condensed"/>
                <a:ea typeface="Calibri"/>
                <a:cs typeface="Calibri"/>
              </a:rPr>
              <a:t>CARE.</a:t>
            </a:r>
          </a:p>
        </p:txBody>
      </p:sp>
    </p:spTree>
    <p:extLst>
      <p:ext uri="{BB962C8B-B14F-4D97-AF65-F5344CB8AC3E}">
        <p14:creationId xmlns:p14="http://schemas.microsoft.com/office/powerpoint/2010/main" val="210884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818" b="-982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C2210-9BC9-E561-9474-1143D30C2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CE0C-7DA2-329B-4574-5516D3C5D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256" y="1058767"/>
            <a:ext cx="10251709" cy="113671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Disparities Award for Best Research on Diversity/Disparity in Health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3B330-F5BE-96D2-9AE0-44CEDB9D8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583" y="2805671"/>
            <a:ext cx="10003382" cy="21080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>
                <a:solidFill>
                  <a:srgbClr val="E5784F"/>
                </a:solidFill>
                <a:latin typeface="Univers Condensed"/>
              </a:rPr>
              <a:t>Sebastian Z. Ramos, MD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Univers Condensed" panose="020B0506020202050204" pitchFamily="34" charset="0"/>
              </a:rPr>
              <a:t>11: Black Maternal Morbidity and its Association with Systemic Racism</a:t>
            </a:r>
            <a:endParaRPr lang="en-US" sz="320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41A7A0-F959-F374-393A-AC59C30AE810}"/>
              </a:ext>
            </a:extLst>
          </p:cNvPr>
          <p:cNvSpPr txBox="1"/>
          <p:nvPr/>
        </p:nvSpPr>
        <p:spPr>
          <a:xfrm>
            <a:off x="10963965" y="207618"/>
            <a:ext cx="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nivers Condensed"/>
                <a:cs typeface="Calibri"/>
              </a:rPr>
              <a:t>#SMFM24</a:t>
            </a:r>
            <a:endParaRPr lang="en-US" sz="1200">
              <a:cs typeface="Calibri" panose="020F0502020204030204"/>
            </a:endParaRPr>
          </a:p>
        </p:txBody>
      </p:sp>
      <p:pic>
        <p:nvPicPr>
          <p:cNvPr id="13" name="Picture 12" descr="A purple background with small spots&#10;&#10;Description automatically generated">
            <a:extLst>
              <a:ext uri="{FF2B5EF4-FFF2-40B4-BE49-F238E27FC236}">
                <a16:creationId xmlns:a16="http://schemas.microsoft.com/office/drawing/2014/main" id="{C4262B8B-AB9B-8D1F-9724-341F9B57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3387"/>
            <a:ext cx="12191984" cy="670559"/>
          </a:xfrm>
          <a:prstGeom prst="rect">
            <a:avLst/>
          </a:prstGeom>
        </p:spPr>
      </p:pic>
      <p:pic>
        <p:nvPicPr>
          <p:cNvPr id="16" name="Picture 15" descr="A black and grey background">
            <a:extLst>
              <a:ext uri="{FF2B5EF4-FFF2-40B4-BE49-F238E27FC236}">
                <a16:creationId xmlns:a16="http://schemas.microsoft.com/office/drawing/2014/main" id="{653B6F10-EEE6-E679-D2F9-4C50C8B20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5000"/>
                    </a14:imgEffect>
                    <a14:imgEffect>
                      <a14:brightnessContrast bright="100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22" y="-1128"/>
            <a:ext cx="12191999" cy="673946"/>
          </a:xfrm>
          <a:prstGeom prst="rect">
            <a:avLst/>
          </a:prstGeom>
        </p:spPr>
      </p:pic>
      <p:pic>
        <p:nvPicPr>
          <p:cNvPr id="18" name="Picture 17" descr="A purple background with small spots&#10;&#10;Description automatically generated">
            <a:extLst>
              <a:ext uri="{FF2B5EF4-FFF2-40B4-BE49-F238E27FC236}">
                <a16:creationId xmlns:a16="http://schemas.microsoft.com/office/drawing/2014/main" id="{2F75AC35-0B9C-B0D4-CA63-4AB750F34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6275776"/>
            <a:ext cx="12191984" cy="67055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7B804E8-B1CC-9F26-575A-32B27A4881DB}"/>
              </a:ext>
            </a:extLst>
          </p:cNvPr>
          <p:cNvSpPr/>
          <p:nvPr/>
        </p:nvSpPr>
        <p:spPr>
          <a:xfrm>
            <a:off x="11457819" y="6366731"/>
            <a:ext cx="464458" cy="464458"/>
          </a:xfrm>
          <a:prstGeom prst="ellipse">
            <a:avLst/>
          </a:prstGeom>
          <a:solidFill>
            <a:srgbClr val="94B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98D91D-91D8-695B-6CBB-E62F5EC31AD6}"/>
              </a:ext>
            </a:extLst>
          </p:cNvPr>
          <p:cNvSpPr txBox="1"/>
          <p:nvPr/>
        </p:nvSpPr>
        <p:spPr>
          <a:xfrm>
            <a:off x="11116365" y="360018"/>
            <a:ext cx="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nivers Condensed"/>
                <a:cs typeface="Calibri"/>
              </a:rPr>
              <a:t>#SMFM25</a:t>
            </a:r>
            <a:endParaRPr lang="en-US" sz="1200">
              <a:cs typeface="Calibri" panose="020F0502020204030204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5A2C5099-9CFC-16B3-AAFE-87EB3071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646" y="6484548"/>
            <a:ext cx="364568" cy="253567"/>
          </a:xfrm>
        </p:spPr>
        <p:txBody>
          <a:bodyPr/>
          <a:lstStyle/>
          <a:p>
            <a:pPr algn="ctr"/>
            <a:fld id="{330EA680-D336-4FF7-8B7A-9848BB0A1C32}" type="slidenum">
              <a:rPr lang="en-US" dirty="0" smtClean="0">
                <a:solidFill>
                  <a:srgbClr val="FFFFFF"/>
                </a:solidFill>
              </a:rPr>
              <a:pPr algn="ctr"/>
              <a:t>2</a:t>
            </a:fld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83A30-E4A5-F686-2767-4A646088F5B5}"/>
              </a:ext>
            </a:extLst>
          </p:cNvPr>
          <p:cNvSpPr txBox="1"/>
          <p:nvPr/>
        </p:nvSpPr>
        <p:spPr>
          <a:xfrm>
            <a:off x="4940058" y="6395752"/>
            <a:ext cx="65604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LEADING WITH </a:t>
            </a:r>
            <a:r>
              <a:rPr lang="en-US" sz="2400" b="1">
                <a:solidFill>
                  <a:srgbClr val="E5784F"/>
                </a:solidFill>
                <a:latin typeface="Univers Condensed"/>
                <a:ea typeface="Calibri"/>
                <a:cs typeface="Calibri"/>
              </a:rPr>
              <a:t>SCIENCE.</a:t>
            </a:r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 ADVANCING WITH</a:t>
            </a:r>
            <a:r>
              <a:rPr lang="en-US" sz="2400">
                <a:solidFill>
                  <a:srgbClr val="F9A348"/>
                </a:solidFill>
                <a:latin typeface="Univers Condensed"/>
                <a:ea typeface="Calibri"/>
                <a:cs typeface="Calibri"/>
              </a:rPr>
              <a:t> </a:t>
            </a:r>
            <a:r>
              <a:rPr lang="en-US" sz="2400" b="1">
                <a:solidFill>
                  <a:srgbClr val="94BA8D"/>
                </a:solidFill>
                <a:latin typeface="Univers Condensed"/>
                <a:ea typeface="Calibri"/>
                <a:cs typeface="Calibri"/>
              </a:rPr>
              <a:t>CARE.</a:t>
            </a:r>
          </a:p>
        </p:txBody>
      </p:sp>
    </p:spTree>
    <p:extLst>
      <p:ext uri="{BB962C8B-B14F-4D97-AF65-F5344CB8AC3E}">
        <p14:creationId xmlns:p14="http://schemas.microsoft.com/office/powerpoint/2010/main" val="49106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256" y="1058767"/>
            <a:ext cx="10251709" cy="113671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044163"/>
                </a:solidFill>
                <a:latin typeface="Univers Condensed Light"/>
                <a:cs typeface="Calibri Light"/>
              </a:rPr>
              <a:t>DRU CARLSON MEMORIAL AWARD FOR </a:t>
            </a:r>
            <a:br>
              <a:rPr lang="en-US" sz="4000" b="1" dirty="0">
                <a:solidFill>
                  <a:srgbClr val="044163"/>
                </a:solidFill>
                <a:latin typeface="Univers Condensed Light"/>
                <a:cs typeface="Calibri Light"/>
              </a:rPr>
            </a:br>
            <a:r>
              <a:rPr lang="en-US" sz="4000" b="1" dirty="0">
                <a:solidFill>
                  <a:srgbClr val="044163"/>
                </a:solidFill>
                <a:latin typeface="Univers Condensed Light"/>
                <a:cs typeface="Calibri Light"/>
              </a:rPr>
              <a:t>BEST RESEARCH IN ULTRASOUND AND 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583" y="2805671"/>
            <a:ext cx="10003382" cy="21080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>
                <a:solidFill>
                  <a:srgbClr val="E5784F"/>
                </a:solidFill>
                <a:latin typeface="Univers Condensed"/>
              </a:rPr>
              <a:t>Lorraine Dugoff, MD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Univers Condensed" panose="020B0506020202050204" pitchFamily="34" charset="0"/>
              </a:rPr>
              <a:t>3: Fetal fraction amplification enables accurate prenatal cell-free DNA screening at 8 weeks gestation</a:t>
            </a:r>
            <a:endParaRPr lang="en-US" sz="320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455DD-C01E-965D-4518-F92008166217}"/>
              </a:ext>
            </a:extLst>
          </p:cNvPr>
          <p:cNvSpPr txBox="1"/>
          <p:nvPr/>
        </p:nvSpPr>
        <p:spPr>
          <a:xfrm>
            <a:off x="10963965" y="207618"/>
            <a:ext cx="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nivers Condensed"/>
                <a:cs typeface="Calibri"/>
              </a:rPr>
              <a:t>#SMFM24</a:t>
            </a:r>
            <a:endParaRPr lang="en-US" sz="1200">
              <a:cs typeface="Calibri" panose="020F0502020204030204"/>
            </a:endParaRPr>
          </a:p>
        </p:txBody>
      </p:sp>
      <p:pic>
        <p:nvPicPr>
          <p:cNvPr id="13" name="Picture 12" descr="A purple background with small spots&#10;&#10;Description automatically generated">
            <a:extLst>
              <a:ext uri="{FF2B5EF4-FFF2-40B4-BE49-F238E27FC236}">
                <a16:creationId xmlns:a16="http://schemas.microsoft.com/office/drawing/2014/main" id="{2D043EE0-2EB2-577B-BC19-3EA89A9A5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3387"/>
            <a:ext cx="12191984" cy="670559"/>
          </a:xfrm>
          <a:prstGeom prst="rect">
            <a:avLst/>
          </a:prstGeom>
        </p:spPr>
      </p:pic>
      <p:pic>
        <p:nvPicPr>
          <p:cNvPr id="16" name="Picture 15" descr="A black and grey background">
            <a:extLst>
              <a:ext uri="{FF2B5EF4-FFF2-40B4-BE49-F238E27FC236}">
                <a16:creationId xmlns:a16="http://schemas.microsoft.com/office/drawing/2014/main" id="{7E53BB10-D4C0-7C54-9B2B-F612EE061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5000"/>
                    </a14:imgEffect>
                    <a14:imgEffect>
                      <a14:brightnessContrast bright="100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22" y="-1128"/>
            <a:ext cx="12191999" cy="673946"/>
          </a:xfrm>
          <a:prstGeom prst="rect">
            <a:avLst/>
          </a:prstGeom>
        </p:spPr>
      </p:pic>
      <p:pic>
        <p:nvPicPr>
          <p:cNvPr id="18" name="Picture 17" descr="A purple background with small spots&#10;&#10;Description automatically generated">
            <a:extLst>
              <a:ext uri="{FF2B5EF4-FFF2-40B4-BE49-F238E27FC236}">
                <a16:creationId xmlns:a16="http://schemas.microsoft.com/office/drawing/2014/main" id="{8F3CCBED-E78B-EFAF-979D-AFB82F5E7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6275776"/>
            <a:ext cx="12191984" cy="67055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DADB2C5-4460-DF10-45CE-D0B6AE000AFD}"/>
              </a:ext>
            </a:extLst>
          </p:cNvPr>
          <p:cNvSpPr/>
          <p:nvPr/>
        </p:nvSpPr>
        <p:spPr>
          <a:xfrm>
            <a:off x="11457819" y="6366731"/>
            <a:ext cx="464458" cy="464458"/>
          </a:xfrm>
          <a:prstGeom prst="ellipse">
            <a:avLst/>
          </a:prstGeom>
          <a:solidFill>
            <a:srgbClr val="94B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415EDC-9176-1CD8-B078-7AED2B146D09}"/>
              </a:ext>
            </a:extLst>
          </p:cNvPr>
          <p:cNvSpPr txBox="1"/>
          <p:nvPr/>
        </p:nvSpPr>
        <p:spPr>
          <a:xfrm>
            <a:off x="11116365" y="360018"/>
            <a:ext cx="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nivers Condensed"/>
                <a:cs typeface="Calibri"/>
              </a:rPr>
              <a:t>#SMFM25</a:t>
            </a:r>
            <a:endParaRPr lang="en-US" sz="1200">
              <a:cs typeface="Calibri" panose="020F0502020204030204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3035F7AC-530F-03B3-49B4-482CEEF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646" y="6484548"/>
            <a:ext cx="364568" cy="253567"/>
          </a:xfrm>
        </p:spPr>
        <p:txBody>
          <a:bodyPr/>
          <a:lstStyle/>
          <a:p>
            <a:pPr algn="ctr"/>
            <a:fld id="{330EA680-D336-4FF7-8B7A-9848BB0A1C32}" type="slidenum">
              <a:rPr lang="en-US" dirty="0" smtClean="0">
                <a:solidFill>
                  <a:srgbClr val="FFFFFF"/>
                </a:solidFill>
              </a:rPr>
              <a:pPr algn="ctr"/>
              <a:t>3</a:t>
            </a:fld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EF0CAE-1625-922D-7B85-67652705A70D}"/>
              </a:ext>
            </a:extLst>
          </p:cNvPr>
          <p:cNvSpPr txBox="1"/>
          <p:nvPr/>
        </p:nvSpPr>
        <p:spPr>
          <a:xfrm>
            <a:off x="4940058" y="6395752"/>
            <a:ext cx="65604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LEADING WITH </a:t>
            </a:r>
            <a:r>
              <a:rPr lang="en-US" sz="2400" b="1">
                <a:solidFill>
                  <a:srgbClr val="E5784F"/>
                </a:solidFill>
                <a:latin typeface="Univers Condensed"/>
                <a:ea typeface="Calibri"/>
                <a:cs typeface="Calibri"/>
              </a:rPr>
              <a:t>SCIENCE.</a:t>
            </a:r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 ADVANCING WITH</a:t>
            </a:r>
            <a:r>
              <a:rPr lang="en-US" sz="2400">
                <a:solidFill>
                  <a:srgbClr val="F9A348"/>
                </a:solidFill>
                <a:latin typeface="Univers Condensed"/>
                <a:ea typeface="Calibri"/>
                <a:cs typeface="Calibri"/>
              </a:rPr>
              <a:t> </a:t>
            </a:r>
            <a:r>
              <a:rPr lang="en-US" sz="2400" b="1">
                <a:solidFill>
                  <a:srgbClr val="94BA8D"/>
                </a:solidFill>
                <a:latin typeface="Univers Condensed"/>
                <a:ea typeface="Calibri"/>
                <a:cs typeface="Calibri"/>
              </a:rPr>
              <a:t>CARE.</a:t>
            </a:r>
          </a:p>
        </p:txBody>
      </p:sp>
    </p:spTree>
    <p:extLst>
      <p:ext uri="{BB962C8B-B14F-4D97-AF65-F5344CB8AC3E}">
        <p14:creationId xmlns:p14="http://schemas.microsoft.com/office/powerpoint/2010/main" val="96438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2794A-E797-E14B-1BEB-4CFBA2835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A8C0-6E53-097F-1178-F358FC0C6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256" y="1058767"/>
            <a:ext cx="10251709" cy="113671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Norman F. Gant Award for </a:t>
            </a:r>
            <a:br>
              <a:rPr lang="en-US" sz="4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</a:br>
            <a:r>
              <a:rPr lang="en-US" sz="4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Best Research in Maternal Medicine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8704A-55D9-0A5B-3332-F06577F68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583" y="2805671"/>
            <a:ext cx="10003382" cy="21080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>
                <a:solidFill>
                  <a:srgbClr val="E5784F"/>
                </a:solidFill>
                <a:latin typeface="Univers Condensed"/>
              </a:rPr>
              <a:t>Todd R. Lovgren, MD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Univers Condensed" panose="020B0506020202050204" pitchFamily="34" charset="0"/>
              </a:rPr>
              <a:t>58: Nifedipine versus Labetalol for Treatment of Postpartum Hypertension: A Randomized Controlled Trial</a:t>
            </a:r>
            <a:endParaRPr lang="en-US" sz="320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1A538-0095-2C53-EA0C-0FF51026F72F}"/>
              </a:ext>
            </a:extLst>
          </p:cNvPr>
          <p:cNvSpPr txBox="1"/>
          <p:nvPr/>
        </p:nvSpPr>
        <p:spPr>
          <a:xfrm>
            <a:off x="10963965" y="207618"/>
            <a:ext cx="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nivers Condensed"/>
                <a:cs typeface="Calibri"/>
              </a:rPr>
              <a:t>#SMFM24</a:t>
            </a:r>
            <a:endParaRPr lang="en-US" sz="1200">
              <a:cs typeface="Calibri" panose="020F0502020204030204"/>
            </a:endParaRPr>
          </a:p>
        </p:txBody>
      </p:sp>
      <p:pic>
        <p:nvPicPr>
          <p:cNvPr id="13" name="Picture 12" descr="A purple background with small spots&#10;&#10;Description automatically generated">
            <a:extLst>
              <a:ext uri="{FF2B5EF4-FFF2-40B4-BE49-F238E27FC236}">
                <a16:creationId xmlns:a16="http://schemas.microsoft.com/office/drawing/2014/main" id="{41981572-A499-B9AF-75DA-82B4E6D2E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3387"/>
            <a:ext cx="12191984" cy="670559"/>
          </a:xfrm>
          <a:prstGeom prst="rect">
            <a:avLst/>
          </a:prstGeom>
        </p:spPr>
      </p:pic>
      <p:pic>
        <p:nvPicPr>
          <p:cNvPr id="16" name="Picture 15" descr="A black and grey background">
            <a:extLst>
              <a:ext uri="{FF2B5EF4-FFF2-40B4-BE49-F238E27FC236}">
                <a16:creationId xmlns:a16="http://schemas.microsoft.com/office/drawing/2014/main" id="{8CDE6F8D-FE1F-D10B-E03C-A953A64AD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5000"/>
                    </a14:imgEffect>
                    <a14:imgEffect>
                      <a14:brightnessContrast bright="100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22" y="-1128"/>
            <a:ext cx="12191999" cy="673946"/>
          </a:xfrm>
          <a:prstGeom prst="rect">
            <a:avLst/>
          </a:prstGeom>
        </p:spPr>
      </p:pic>
      <p:pic>
        <p:nvPicPr>
          <p:cNvPr id="18" name="Picture 17" descr="A purple background with small spots&#10;&#10;Description automatically generated">
            <a:extLst>
              <a:ext uri="{FF2B5EF4-FFF2-40B4-BE49-F238E27FC236}">
                <a16:creationId xmlns:a16="http://schemas.microsoft.com/office/drawing/2014/main" id="{FBD978A5-ED6F-F1BC-9518-7D008E24D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6275776"/>
            <a:ext cx="12191984" cy="67055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376DDCB-CDD3-6286-5C2B-2F7D7EE42B58}"/>
              </a:ext>
            </a:extLst>
          </p:cNvPr>
          <p:cNvSpPr/>
          <p:nvPr/>
        </p:nvSpPr>
        <p:spPr>
          <a:xfrm>
            <a:off x="11457819" y="6366731"/>
            <a:ext cx="464458" cy="464458"/>
          </a:xfrm>
          <a:prstGeom prst="ellipse">
            <a:avLst/>
          </a:prstGeom>
          <a:solidFill>
            <a:srgbClr val="94B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F2457B-F10C-757C-E37D-C2D973C366DE}"/>
              </a:ext>
            </a:extLst>
          </p:cNvPr>
          <p:cNvSpPr txBox="1"/>
          <p:nvPr/>
        </p:nvSpPr>
        <p:spPr>
          <a:xfrm>
            <a:off x="11116365" y="360018"/>
            <a:ext cx="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nivers Condensed"/>
                <a:cs typeface="Calibri"/>
              </a:rPr>
              <a:t>#SMFM25</a:t>
            </a:r>
            <a:endParaRPr lang="en-US" sz="1200">
              <a:cs typeface="Calibri" panose="020F0502020204030204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C25A4725-2E5A-6248-E989-C4DB68DF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646" y="6484548"/>
            <a:ext cx="364568" cy="253567"/>
          </a:xfrm>
        </p:spPr>
        <p:txBody>
          <a:bodyPr/>
          <a:lstStyle/>
          <a:p>
            <a:pPr algn="ctr"/>
            <a:fld id="{330EA680-D336-4FF7-8B7A-9848BB0A1C32}" type="slidenum">
              <a:rPr lang="en-US" dirty="0" smtClean="0">
                <a:solidFill>
                  <a:srgbClr val="FFFFFF"/>
                </a:solidFill>
              </a:rPr>
              <a:pPr algn="ctr"/>
              <a:t>4</a:t>
            </a:fld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540288-7956-DE31-7F1D-FEC39C48246C}"/>
              </a:ext>
            </a:extLst>
          </p:cNvPr>
          <p:cNvSpPr txBox="1"/>
          <p:nvPr/>
        </p:nvSpPr>
        <p:spPr>
          <a:xfrm>
            <a:off x="4940058" y="6395752"/>
            <a:ext cx="65604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LEADING WITH </a:t>
            </a:r>
            <a:r>
              <a:rPr lang="en-US" sz="2400" b="1">
                <a:solidFill>
                  <a:srgbClr val="E5784F"/>
                </a:solidFill>
                <a:latin typeface="Univers Condensed"/>
                <a:ea typeface="Calibri"/>
                <a:cs typeface="Calibri"/>
              </a:rPr>
              <a:t>SCIENCE.</a:t>
            </a:r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 ADVANCING WITH</a:t>
            </a:r>
            <a:r>
              <a:rPr lang="en-US" sz="2400">
                <a:solidFill>
                  <a:srgbClr val="F9A348"/>
                </a:solidFill>
                <a:latin typeface="Univers Condensed"/>
                <a:ea typeface="Calibri"/>
                <a:cs typeface="Calibri"/>
              </a:rPr>
              <a:t> </a:t>
            </a:r>
            <a:r>
              <a:rPr lang="en-US" sz="2400" b="1">
                <a:solidFill>
                  <a:srgbClr val="94BA8D"/>
                </a:solidFill>
                <a:latin typeface="Univers Condensed"/>
                <a:ea typeface="Calibri"/>
                <a:cs typeface="Calibri"/>
              </a:rPr>
              <a:t>CARE.</a:t>
            </a:r>
          </a:p>
        </p:txBody>
      </p:sp>
    </p:spTree>
    <p:extLst>
      <p:ext uri="{BB962C8B-B14F-4D97-AF65-F5344CB8AC3E}">
        <p14:creationId xmlns:p14="http://schemas.microsoft.com/office/powerpoint/2010/main" val="274254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ED9A2-1601-3B1B-2B3D-585EA51CC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907A-93C6-E6AD-E864-8DD0BC68E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256" y="1058767"/>
            <a:ext cx="10251709" cy="113671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The SMFM Outstanding Early Career Investigator Travel Award </a:t>
            </a:r>
            <a:br>
              <a:rPr lang="en-US" sz="4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</a:br>
            <a:r>
              <a:rPr lang="en-US" sz="2800" b="1" i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Supported by Dr. Laxmi Baxi</a:t>
            </a:r>
            <a:endParaRPr lang="en-US" sz="4000" b="1" i="1" cap="all" dirty="0">
              <a:solidFill>
                <a:srgbClr val="044163"/>
              </a:solidFill>
              <a:latin typeface="Univers Condensed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27EF7-CF52-9EA4-E7F3-A53E8E2CC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583" y="2805671"/>
            <a:ext cx="10003382" cy="21080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>
                <a:solidFill>
                  <a:srgbClr val="E5784F"/>
                </a:solidFill>
                <a:latin typeface="Univers Condensed"/>
              </a:rPr>
              <a:t>LeAnn A. Louis, MD, MPH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Univers Condensed" panose="020B0506020202050204" pitchFamily="34" charset="0"/>
              </a:rPr>
              <a:t>69: Fully Quantitative Cervical Remodeling: Race Group Differences Responsibilities and Cautions</a:t>
            </a:r>
            <a:endParaRPr lang="en-US" sz="320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83D47-13FA-2618-8E5B-09B50A7ABFF7}"/>
              </a:ext>
            </a:extLst>
          </p:cNvPr>
          <p:cNvSpPr txBox="1"/>
          <p:nvPr/>
        </p:nvSpPr>
        <p:spPr>
          <a:xfrm>
            <a:off x="10963965" y="207618"/>
            <a:ext cx="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nivers Condensed"/>
                <a:cs typeface="Calibri"/>
              </a:rPr>
              <a:t>#SMFM24</a:t>
            </a:r>
            <a:endParaRPr lang="en-US" sz="1200">
              <a:cs typeface="Calibri" panose="020F0502020204030204"/>
            </a:endParaRPr>
          </a:p>
        </p:txBody>
      </p:sp>
      <p:pic>
        <p:nvPicPr>
          <p:cNvPr id="13" name="Picture 12" descr="A purple background with small spots&#10;&#10;Description automatically generated">
            <a:extLst>
              <a:ext uri="{FF2B5EF4-FFF2-40B4-BE49-F238E27FC236}">
                <a16:creationId xmlns:a16="http://schemas.microsoft.com/office/drawing/2014/main" id="{ED1E88EC-4EBB-DAA4-5BA6-5181F1327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3387"/>
            <a:ext cx="12191984" cy="670559"/>
          </a:xfrm>
          <a:prstGeom prst="rect">
            <a:avLst/>
          </a:prstGeom>
        </p:spPr>
      </p:pic>
      <p:pic>
        <p:nvPicPr>
          <p:cNvPr id="16" name="Picture 15" descr="A black and grey background">
            <a:extLst>
              <a:ext uri="{FF2B5EF4-FFF2-40B4-BE49-F238E27FC236}">
                <a16:creationId xmlns:a16="http://schemas.microsoft.com/office/drawing/2014/main" id="{1F75C36F-9FF4-7D5B-5D1D-08FAFBD5A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5000"/>
                    </a14:imgEffect>
                    <a14:imgEffect>
                      <a14:brightnessContrast bright="100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22" y="-1128"/>
            <a:ext cx="12191999" cy="673946"/>
          </a:xfrm>
          <a:prstGeom prst="rect">
            <a:avLst/>
          </a:prstGeom>
        </p:spPr>
      </p:pic>
      <p:pic>
        <p:nvPicPr>
          <p:cNvPr id="18" name="Picture 17" descr="A purple background with small spots&#10;&#10;Description automatically generated">
            <a:extLst>
              <a:ext uri="{FF2B5EF4-FFF2-40B4-BE49-F238E27FC236}">
                <a16:creationId xmlns:a16="http://schemas.microsoft.com/office/drawing/2014/main" id="{723B7FF6-0F90-6C23-E08B-5811D9D71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6275776"/>
            <a:ext cx="12191984" cy="67055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200593A-3361-CBD3-5F21-79F14F1949D8}"/>
              </a:ext>
            </a:extLst>
          </p:cNvPr>
          <p:cNvSpPr/>
          <p:nvPr/>
        </p:nvSpPr>
        <p:spPr>
          <a:xfrm>
            <a:off x="11457819" y="6366731"/>
            <a:ext cx="464458" cy="464458"/>
          </a:xfrm>
          <a:prstGeom prst="ellipse">
            <a:avLst/>
          </a:prstGeom>
          <a:solidFill>
            <a:srgbClr val="94B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F03478-B2E5-78D7-2142-AA7E7D135D09}"/>
              </a:ext>
            </a:extLst>
          </p:cNvPr>
          <p:cNvSpPr txBox="1"/>
          <p:nvPr/>
        </p:nvSpPr>
        <p:spPr>
          <a:xfrm>
            <a:off x="11116365" y="360018"/>
            <a:ext cx="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nivers Condensed"/>
                <a:cs typeface="Calibri"/>
              </a:rPr>
              <a:t>#SMFM25</a:t>
            </a:r>
            <a:endParaRPr lang="en-US" sz="1200">
              <a:cs typeface="Calibri" panose="020F0502020204030204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B3ED4D7B-6C21-F57E-B765-83BF16A1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646" y="6484548"/>
            <a:ext cx="364568" cy="253567"/>
          </a:xfrm>
        </p:spPr>
        <p:txBody>
          <a:bodyPr/>
          <a:lstStyle/>
          <a:p>
            <a:pPr algn="ctr"/>
            <a:fld id="{330EA680-D336-4FF7-8B7A-9848BB0A1C32}" type="slidenum">
              <a:rPr lang="en-US" dirty="0" smtClean="0">
                <a:solidFill>
                  <a:srgbClr val="FFFFFF"/>
                </a:solidFill>
              </a:rPr>
              <a:pPr algn="ctr"/>
              <a:t>5</a:t>
            </a:fld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0D1C5C-6EDA-CA96-3135-5AD4EBE48BB6}"/>
              </a:ext>
            </a:extLst>
          </p:cNvPr>
          <p:cNvSpPr txBox="1"/>
          <p:nvPr/>
        </p:nvSpPr>
        <p:spPr>
          <a:xfrm>
            <a:off x="4940058" y="6395752"/>
            <a:ext cx="65604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LEADING WITH </a:t>
            </a:r>
            <a:r>
              <a:rPr lang="en-US" sz="2400" b="1">
                <a:solidFill>
                  <a:srgbClr val="E5784F"/>
                </a:solidFill>
                <a:latin typeface="Univers Condensed"/>
                <a:ea typeface="Calibri"/>
                <a:cs typeface="Calibri"/>
              </a:rPr>
              <a:t>SCIENCE.</a:t>
            </a:r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 ADVANCING WITH</a:t>
            </a:r>
            <a:r>
              <a:rPr lang="en-US" sz="2400">
                <a:solidFill>
                  <a:srgbClr val="F9A348"/>
                </a:solidFill>
                <a:latin typeface="Univers Condensed"/>
                <a:ea typeface="Calibri"/>
                <a:cs typeface="Calibri"/>
              </a:rPr>
              <a:t> </a:t>
            </a:r>
            <a:r>
              <a:rPr lang="en-US" sz="2400" b="1">
                <a:solidFill>
                  <a:srgbClr val="94BA8D"/>
                </a:solidFill>
                <a:latin typeface="Univers Condensed"/>
                <a:ea typeface="Calibri"/>
                <a:cs typeface="Calibri"/>
              </a:rPr>
              <a:t>CARE.</a:t>
            </a:r>
          </a:p>
        </p:txBody>
      </p:sp>
    </p:spTree>
    <p:extLst>
      <p:ext uri="{BB962C8B-B14F-4D97-AF65-F5344CB8AC3E}">
        <p14:creationId xmlns:p14="http://schemas.microsoft.com/office/powerpoint/2010/main" val="420715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DA490-5F11-F948-680C-BC199111C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1051-E184-1C5D-3FE6-56594AF6C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782" y="761438"/>
            <a:ext cx="11055765" cy="113671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b="1" dirty="0">
                <a:solidFill>
                  <a:srgbClr val="044163"/>
                </a:solidFill>
                <a:latin typeface="Univers Condensed Light"/>
                <a:cs typeface="Calibri Light"/>
              </a:rPr>
              <a:t>Congratulations to Abstract Awardees</a:t>
            </a:r>
            <a:endParaRPr lang="en-US" b="1" dirty="0">
              <a:solidFill>
                <a:srgbClr val="044163"/>
              </a:solidFill>
              <a:latin typeface="Univers Condensed Light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888E694-C053-6413-ED3E-741FD98B7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"/>
            <a:ext cx="12191999" cy="673946"/>
          </a:xfrm>
          <a:prstGeom prst="rect">
            <a:avLst/>
          </a:prstGeom>
        </p:spPr>
      </p:pic>
      <p:pic>
        <p:nvPicPr>
          <p:cNvPr id="38" name="Picture 37" descr="A black and grey background">
            <a:extLst>
              <a:ext uri="{FF2B5EF4-FFF2-40B4-BE49-F238E27FC236}">
                <a16:creationId xmlns:a16="http://schemas.microsoft.com/office/drawing/2014/main" id="{4F99D9B6-4EDF-3727-5A85-2893AA378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" y="-1128"/>
            <a:ext cx="12191999" cy="6739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FFC84A2-7D89-E3AC-05F1-70C55A3BF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4083"/>
            <a:ext cx="12191999" cy="673946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E9CAD907-D00D-10D5-5282-499A2DC117CD}"/>
              </a:ext>
            </a:extLst>
          </p:cNvPr>
          <p:cNvSpPr/>
          <p:nvPr/>
        </p:nvSpPr>
        <p:spPr>
          <a:xfrm>
            <a:off x="11457819" y="6366731"/>
            <a:ext cx="464458" cy="464458"/>
          </a:xfrm>
          <a:prstGeom prst="ellipse">
            <a:avLst/>
          </a:prstGeom>
          <a:solidFill>
            <a:srgbClr val="E57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69361E-0E25-AF9B-AE49-7F1A2E61AC9A}"/>
              </a:ext>
            </a:extLst>
          </p:cNvPr>
          <p:cNvSpPr txBox="1"/>
          <p:nvPr/>
        </p:nvSpPr>
        <p:spPr>
          <a:xfrm>
            <a:off x="10963965" y="207618"/>
            <a:ext cx="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/>
                <a:ea typeface="+mn-ea"/>
                <a:cs typeface="Calibri"/>
              </a:rPr>
              <a:t>#SMFM25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6" name="Slide Number Placeholder 8">
            <a:extLst>
              <a:ext uri="{FF2B5EF4-FFF2-40B4-BE49-F238E27FC236}">
                <a16:creationId xmlns:a16="http://schemas.microsoft.com/office/drawing/2014/main" id="{1CAE41D3-C7DF-7BA6-E18A-A7C271E5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646" y="6484548"/>
            <a:ext cx="364568" cy="2535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AE0CAD-EE78-49E0-3614-4A16BE9DF1E3}"/>
              </a:ext>
            </a:extLst>
          </p:cNvPr>
          <p:cNvSpPr txBox="1"/>
          <p:nvPr/>
        </p:nvSpPr>
        <p:spPr>
          <a:xfrm>
            <a:off x="4940058" y="6395752"/>
            <a:ext cx="65604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"/>
                <a:ea typeface="Calibri"/>
                <a:cs typeface="Calibri"/>
              </a:rPr>
              <a:t>LEADING WITH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5784F"/>
                </a:solidFill>
                <a:effectLst/>
                <a:uLnTx/>
                <a:uFillTx/>
                <a:latin typeface="Univers Condensed"/>
                <a:ea typeface="Calibri"/>
                <a:cs typeface="Calibri"/>
              </a:rPr>
              <a:t>SCIENCE.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"/>
                <a:ea typeface="Calibri"/>
                <a:cs typeface="Calibri"/>
              </a:rPr>
              <a:t> ADVANCING WITH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9A348"/>
                </a:solidFill>
                <a:effectLst/>
                <a:uLnTx/>
                <a:uFillTx/>
                <a:latin typeface="Univers Condensed"/>
                <a:ea typeface="Calibri"/>
                <a:cs typeface="Calibri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4BA8D"/>
                </a:solidFill>
                <a:effectLst/>
                <a:uLnTx/>
                <a:uFillTx/>
                <a:latin typeface="Univers Condensed"/>
                <a:ea typeface="Calibri"/>
                <a:cs typeface="Calibri"/>
              </a:rPr>
              <a:t>CARE.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330C97-4959-A9FA-92CE-73942C558D67}"/>
              </a:ext>
            </a:extLst>
          </p:cNvPr>
          <p:cNvSpPr txBox="1">
            <a:spLocks/>
          </p:cNvSpPr>
          <p:nvPr/>
        </p:nvSpPr>
        <p:spPr>
          <a:xfrm>
            <a:off x="526300" y="1966550"/>
            <a:ext cx="3750399" cy="5312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44163"/>
                </a:solidFill>
                <a:effectLst/>
                <a:uLnTx/>
                <a:uFillTx/>
                <a:latin typeface="Univers Condensed Light"/>
                <a:ea typeface="+mj-ea"/>
                <a:cs typeface="Calibri Light"/>
              </a:rPr>
              <a:t>Oral plenary session 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F787F5C-0182-96B6-593F-61D695BA5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00" y="2426686"/>
            <a:ext cx="4497651" cy="871178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algn="l"/>
            <a:r>
              <a:rPr lang="nl-NL" sz="4200" b="1" dirty="0">
                <a:solidFill>
                  <a:srgbClr val="E5784F"/>
                </a:solidFill>
                <a:latin typeface="Univers Condensed"/>
              </a:rPr>
              <a:t>Seung Mi Lee, MD, PhD</a:t>
            </a:r>
          </a:p>
          <a:p>
            <a:pPr algn="l"/>
            <a:r>
              <a:rPr lang="en-US" sz="3400" b="0" i="0" dirty="0">
                <a:solidFill>
                  <a:srgbClr val="000000"/>
                </a:solidFill>
                <a:effectLst/>
                <a:latin typeface="Univers Condensed" panose="020B0506020202050204" pitchFamily="34" charset="0"/>
              </a:rPr>
              <a:t>1: Antenatal Corticosteroid in Twin Pregnancy at Risk of Late Preterm Birth: A Randomized Controlled Trial </a:t>
            </a:r>
            <a:endParaRPr lang="en-US" sz="340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2E814A-181A-E44F-3F48-391F71B46337}"/>
              </a:ext>
            </a:extLst>
          </p:cNvPr>
          <p:cNvSpPr txBox="1"/>
          <p:nvPr/>
        </p:nvSpPr>
        <p:spPr>
          <a:xfrm>
            <a:off x="6206231" y="1983950"/>
            <a:ext cx="4670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44163"/>
                </a:solidFill>
                <a:effectLst/>
                <a:uLnTx/>
                <a:uFillTx/>
                <a:latin typeface="Univers Condensed Light"/>
                <a:ea typeface="+mn-ea"/>
                <a:cs typeface="Calibri Light"/>
              </a:rPr>
              <a:t>Oral Concurrent Session #1 – Equity,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44163"/>
                </a:solidFill>
                <a:effectLst/>
                <a:uLnTx/>
                <a:uFillTx/>
                <a:latin typeface="Univers Condensed Light"/>
                <a:ea typeface="+mn-ea"/>
                <a:cs typeface="Calibri Light"/>
              </a:rPr>
              <a:t>public Health, and Policy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A67FF2-3BE1-AE01-D4C6-9250EA0A0450}"/>
              </a:ext>
            </a:extLst>
          </p:cNvPr>
          <p:cNvSpPr txBox="1">
            <a:spLocks/>
          </p:cNvSpPr>
          <p:nvPr/>
        </p:nvSpPr>
        <p:spPr>
          <a:xfrm>
            <a:off x="6206231" y="2688078"/>
            <a:ext cx="5001261" cy="9689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6200" b="1" i="0" u="none" strike="noStrike" kern="1200" cap="none" spc="0" normalizeH="0" baseline="0" noProof="0" dirty="0">
                <a:ln>
                  <a:noFill/>
                </a:ln>
                <a:solidFill>
                  <a:srgbClr val="E5784F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Melissa Wong, MD, MS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15: Elimination of a threefold racial disparity in aspirin recommendation using integrated clinical decision support</a:t>
            </a:r>
            <a:endParaRPr kumimoji="0" lang="en-US" sz="4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0D8BFB-E3A3-4918-ACE4-B7781D6A8BC0}"/>
              </a:ext>
            </a:extLst>
          </p:cNvPr>
          <p:cNvSpPr txBox="1"/>
          <p:nvPr/>
        </p:nvSpPr>
        <p:spPr>
          <a:xfrm>
            <a:off x="526300" y="3635729"/>
            <a:ext cx="5681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44163"/>
                </a:solidFill>
                <a:effectLst/>
                <a:uLnTx/>
                <a:uFillTx/>
                <a:latin typeface="Univers Condensed Light"/>
                <a:ea typeface="+mn-ea"/>
                <a:cs typeface="Calibri Light"/>
              </a:rPr>
              <a:t>Oral Concurrent Session #2 – clinical obstetrics </a:t>
            </a:r>
            <a:b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44163"/>
                </a:solidFill>
                <a:effectLst/>
                <a:uLnTx/>
                <a:uFillTx/>
                <a:latin typeface="Univers Condensed Light"/>
                <a:ea typeface="+mn-ea"/>
                <a:cs typeface="Calibri Light"/>
              </a:rPr>
            </a:b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44163"/>
                </a:solidFill>
                <a:effectLst/>
                <a:uLnTx/>
                <a:uFillTx/>
                <a:latin typeface="Univers Condensed Light"/>
                <a:ea typeface="+mn-ea"/>
                <a:cs typeface="Calibri Light"/>
              </a:rPr>
              <a:t>and quality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008C238-ED8E-7C03-ED85-0FD171B5522D}"/>
              </a:ext>
            </a:extLst>
          </p:cNvPr>
          <p:cNvSpPr txBox="1">
            <a:spLocks/>
          </p:cNvSpPr>
          <p:nvPr/>
        </p:nvSpPr>
        <p:spPr>
          <a:xfrm>
            <a:off x="526300" y="4346437"/>
            <a:ext cx="5497204" cy="8829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4200" b="1" i="0" u="none" strike="noStrike" kern="1200" cap="none" spc="0" normalizeH="0" baseline="0" noProof="0" dirty="0">
                <a:ln>
                  <a:noFill/>
                </a:ln>
                <a:solidFill>
                  <a:srgbClr val="E5784F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Ayisha B. Buckley, MD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27: Hysterotomy using Barbed vs.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Vicryl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 Suture for Scheduled Cesarean Delivery: A Randomized Controlled Trial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9C5417-2300-C06D-9B2F-4E9E2ED94EB1}"/>
              </a:ext>
            </a:extLst>
          </p:cNvPr>
          <p:cNvSpPr txBox="1">
            <a:spLocks/>
          </p:cNvSpPr>
          <p:nvPr/>
        </p:nvSpPr>
        <p:spPr>
          <a:xfrm>
            <a:off x="6206231" y="3628579"/>
            <a:ext cx="4028109" cy="6739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44163"/>
                </a:solidFill>
                <a:effectLst/>
                <a:uLnTx/>
                <a:uFillTx/>
                <a:latin typeface="Univers Condensed Light"/>
                <a:ea typeface="+mj-ea"/>
                <a:cs typeface="Calibri Light"/>
              </a:rPr>
              <a:t>Oral Concurrent Session #3 –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44163"/>
                </a:solidFill>
                <a:effectLst/>
                <a:uLnTx/>
                <a:uFillTx/>
                <a:latin typeface="Univers Condensed Light"/>
                <a:ea typeface="+mj-ea"/>
                <a:cs typeface="Calibri Light"/>
              </a:rPr>
              <a:t>ultrasound and genetics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F62EFDD-1BAE-D39B-59AA-1648593C2C92}"/>
              </a:ext>
            </a:extLst>
          </p:cNvPr>
          <p:cNvSpPr txBox="1">
            <a:spLocks/>
          </p:cNvSpPr>
          <p:nvPr/>
        </p:nvSpPr>
        <p:spPr>
          <a:xfrm>
            <a:off x="6202173" y="4350765"/>
            <a:ext cx="5255646" cy="8786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E5784F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Alejandro Perez, BS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35: Exploring Gastroschisis Patterns and Pesticide Use in California's Central Valley: A population-based cohort Study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89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EB97E-FA90-6EE0-A518-0A1E01FC6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3B79-2E8A-3CFC-3874-3CB00AA5E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782" y="761438"/>
            <a:ext cx="11055765" cy="113671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b="1" dirty="0">
                <a:solidFill>
                  <a:srgbClr val="044163"/>
                </a:solidFill>
                <a:latin typeface="Univers Condensed Light"/>
                <a:cs typeface="Calibri Light"/>
              </a:rPr>
              <a:t>Congratulations to Abstract Awardees</a:t>
            </a:r>
            <a:endParaRPr lang="en-US" b="1" dirty="0">
              <a:solidFill>
                <a:srgbClr val="044163"/>
              </a:solidFill>
              <a:latin typeface="Univers Condensed Light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4A5BB1C-82E9-4A4D-55C6-F495F682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"/>
            <a:ext cx="12191999" cy="673946"/>
          </a:xfrm>
          <a:prstGeom prst="rect">
            <a:avLst/>
          </a:prstGeom>
        </p:spPr>
      </p:pic>
      <p:pic>
        <p:nvPicPr>
          <p:cNvPr id="38" name="Picture 37" descr="A black and grey background">
            <a:extLst>
              <a:ext uri="{FF2B5EF4-FFF2-40B4-BE49-F238E27FC236}">
                <a16:creationId xmlns:a16="http://schemas.microsoft.com/office/drawing/2014/main" id="{DF43BF32-9E08-AB59-C317-F6CAE0152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" y="-1128"/>
            <a:ext cx="12191999" cy="6739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D92A224-B75B-FCB2-057F-2E68D3007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4083"/>
            <a:ext cx="12191999" cy="673946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4D7977E6-F3D6-B9DE-E744-FED378AE12E3}"/>
              </a:ext>
            </a:extLst>
          </p:cNvPr>
          <p:cNvSpPr/>
          <p:nvPr/>
        </p:nvSpPr>
        <p:spPr>
          <a:xfrm>
            <a:off x="11457819" y="6366731"/>
            <a:ext cx="464458" cy="464458"/>
          </a:xfrm>
          <a:prstGeom prst="ellipse">
            <a:avLst/>
          </a:prstGeom>
          <a:solidFill>
            <a:srgbClr val="E57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2F721B-5E92-FC87-ACB9-95EE95D2CC4F}"/>
              </a:ext>
            </a:extLst>
          </p:cNvPr>
          <p:cNvSpPr txBox="1"/>
          <p:nvPr/>
        </p:nvSpPr>
        <p:spPr>
          <a:xfrm>
            <a:off x="10963965" y="207618"/>
            <a:ext cx="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nivers Condensed"/>
                <a:cs typeface="Calibri"/>
              </a:rPr>
              <a:t>#SMFM25</a:t>
            </a:r>
            <a:endParaRPr lang="en-US" sz="1200">
              <a:cs typeface="Calibri" panose="020F0502020204030204"/>
            </a:endParaRPr>
          </a:p>
        </p:txBody>
      </p:sp>
      <p:sp>
        <p:nvSpPr>
          <p:cNvPr id="46" name="Slide Number Placeholder 8">
            <a:extLst>
              <a:ext uri="{FF2B5EF4-FFF2-40B4-BE49-F238E27FC236}">
                <a16:creationId xmlns:a16="http://schemas.microsoft.com/office/drawing/2014/main" id="{85140EAD-B2D9-A206-E6A3-DACE414D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646" y="6484548"/>
            <a:ext cx="364568" cy="253567"/>
          </a:xfrm>
        </p:spPr>
        <p:txBody>
          <a:bodyPr/>
          <a:lstStyle/>
          <a:p>
            <a:pPr algn="ctr"/>
            <a:fld id="{330EA680-D336-4FF7-8B7A-9848BB0A1C32}" type="slidenum">
              <a:rPr lang="en-US" dirty="0" smtClean="0">
                <a:solidFill>
                  <a:srgbClr val="FFFFFF"/>
                </a:solidFill>
              </a:rPr>
              <a:pPr algn="ctr"/>
              <a:t>7</a:t>
            </a:fld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EB2388-92A7-F9C1-65A3-1C0B80AF4649}"/>
              </a:ext>
            </a:extLst>
          </p:cNvPr>
          <p:cNvSpPr txBox="1"/>
          <p:nvPr/>
        </p:nvSpPr>
        <p:spPr>
          <a:xfrm>
            <a:off x="4940058" y="6395752"/>
            <a:ext cx="65604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LEADING WITH </a:t>
            </a:r>
            <a:r>
              <a:rPr lang="en-US" sz="2400" b="1">
                <a:solidFill>
                  <a:srgbClr val="E5784F"/>
                </a:solidFill>
                <a:latin typeface="Univers Condensed"/>
                <a:ea typeface="Calibri"/>
                <a:cs typeface="Calibri"/>
              </a:rPr>
              <a:t>SCIENCE.</a:t>
            </a:r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 ADVANCING WITH</a:t>
            </a:r>
            <a:r>
              <a:rPr lang="en-US" sz="2400">
                <a:solidFill>
                  <a:srgbClr val="F9A348"/>
                </a:solidFill>
                <a:latin typeface="Univers Condensed"/>
                <a:ea typeface="Calibri"/>
                <a:cs typeface="Calibri"/>
              </a:rPr>
              <a:t> </a:t>
            </a:r>
            <a:r>
              <a:rPr lang="en-US" sz="2400" b="1">
                <a:solidFill>
                  <a:srgbClr val="94BA8D"/>
                </a:solidFill>
                <a:latin typeface="Univers Condensed"/>
                <a:ea typeface="Calibri"/>
                <a:cs typeface="Calibri"/>
              </a:rPr>
              <a:t>CARE.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7C88EC-E2D5-3ED8-F013-5B2792E008ED}"/>
              </a:ext>
            </a:extLst>
          </p:cNvPr>
          <p:cNvSpPr txBox="1">
            <a:spLocks/>
          </p:cNvSpPr>
          <p:nvPr/>
        </p:nvSpPr>
        <p:spPr>
          <a:xfrm>
            <a:off x="526300" y="1966550"/>
            <a:ext cx="3750399" cy="5312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Oral plenary session 2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DF75123-F87D-2C41-6D06-44148D463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299" y="2426686"/>
            <a:ext cx="5245235" cy="60943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/>
            <a:r>
              <a:rPr lang="nl-NL" sz="8000" b="1" dirty="0">
                <a:solidFill>
                  <a:srgbClr val="E5784F"/>
                </a:solidFill>
                <a:latin typeface="Univers Condensed"/>
              </a:rPr>
              <a:t>Helen B. Gomez Slagle, MD</a:t>
            </a:r>
          </a:p>
          <a:p>
            <a:pPr algn="l"/>
            <a:r>
              <a:rPr lang="en-US" sz="6400" b="0" i="0" dirty="0">
                <a:solidFill>
                  <a:srgbClr val="000000"/>
                </a:solidFill>
                <a:effectLst/>
                <a:latin typeface="Univers Condensed" panose="020B0506020202050204" pitchFamily="34" charset="0"/>
              </a:rPr>
              <a:t>39: Methylergonovine to Decrease Blood Loss During Cesarean Delivery in Twins: A Triple-Blinded Placebo-Controlled Randomized Trial </a:t>
            </a:r>
            <a:endParaRPr lang="en-US" sz="640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B609DD-F223-4F80-B347-30AB0B17A313}"/>
              </a:ext>
            </a:extLst>
          </p:cNvPr>
          <p:cNvSpPr txBox="1"/>
          <p:nvPr/>
        </p:nvSpPr>
        <p:spPr>
          <a:xfrm>
            <a:off x="6206231" y="1983950"/>
            <a:ext cx="4670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Oral Concurrent Session #4 – Basic and Translational Science</a:t>
            </a:r>
            <a:endParaRPr lang="en-US" sz="20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C92905A-0022-2FD2-8DB8-95C9E669A0EB}"/>
              </a:ext>
            </a:extLst>
          </p:cNvPr>
          <p:cNvSpPr txBox="1">
            <a:spLocks/>
          </p:cNvSpPr>
          <p:nvPr/>
        </p:nvSpPr>
        <p:spPr>
          <a:xfrm>
            <a:off x="6206231" y="2688078"/>
            <a:ext cx="5001261" cy="9689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6200" b="1" dirty="0">
                <a:solidFill>
                  <a:srgbClr val="E5784F"/>
                </a:solidFill>
                <a:latin typeface="Univers Condensed"/>
              </a:rPr>
              <a:t>Danielle M. Panelli, MD, MS</a:t>
            </a:r>
          </a:p>
          <a:p>
            <a:pPr algn="l"/>
            <a:r>
              <a:rPr lang="en-US" sz="4900" dirty="0">
                <a:solidFill>
                  <a:srgbClr val="000000"/>
                </a:solidFill>
                <a:latin typeface="Univers Condensed" panose="020B0506020202050204" pitchFamily="34" charset="0"/>
              </a:rPr>
              <a:t>50: Longitudinal changes in epigenetic aging in pregnant versus non-pregnant people: a prospective cohort study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C268B4-3BC2-BA15-EA1D-B0E0EFCD6793}"/>
              </a:ext>
            </a:extLst>
          </p:cNvPr>
          <p:cNvSpPr txBox="1"/>
          <p:nvPr/>
        </p:nvSpPr>
        <p:spPr>
          <a:xfrm>
            <a:off x="526300" y="3635729"/>
            <a:ext cx="56817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Oral Concurrent Session #5 – Hypertension</a:t>
            </a:r>
            <a:endParaRPr lang="en-US" sz="20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7A3922D-42CD-DA9E-AD75-78ADD592121E}"/>
              </a:ext>
            </a:extLst>
          </p:cNvPr>
          <p:cNvSpPr txBox="1">
            <a:spLocks/>
          </p:cNvSpPr>
          <p:nvPr/>
        </p:nvSpPr>
        <p:spPr>
          <a:xfrm>
            <a:off x="526299" y="4096739"/>
            <a:ext cx="5497204" cy="8829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4200" b="1" dirty="0">
                <a:solidFill>
                  <a:srgbClr val="E5784F"/>
                </a:solidFill>
                <a:latin typeface="Univers Condensed"/>
              </a:rPr>
              <a:t>Todd R. Lovgren, MD</a:t>
            </a:r>
          </a:p>
          <a:p>
            <a:pPr algn="l"/>
            <a:r>
              <a:rPr lang="en-US" sz="3400" dirty="0">
                <a:solidFill>
                  <a:srgbClr val="000000"/>
                </a:solidFill>
                <a:latin typeface="Univers Condensed" panose="020B0506020202050204" pitchFamily="34" charset="0"/>
              </a:rPr>
              <a:t>58: Nifedipine versus Labetalol for Treatment of Postpartum Hypertension: A Randomized Controlled Trial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BBCFC9-0126-F353-938F-387D6AF1C9B9}"/>
              </a:ext>
            </a:extLst>
          </p:cNvPr>
          <p:cNvSpPr txBox="1">
            <a:spLocks/>
          </p:cNvSpPr>
          <p:nvPr/>
        </p:nvSpPr>
        <p:spPr>
          <a:xfrm>
            <a:off x="6206231" y="3628579"/>
            <a:ext cx="4028109" cy="6739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Oral Concurrent Session #6 – </a:t>
            </a:r>
          </a:p>
          <a:p>
            <a:pPr algn="l"/>
            <a:r>
              <a:rPr lang="en-US" sz="2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Prematurity and Newborn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877B907-FDF1-6010-CC51-FF035A40077A}"/>
              </a:ext>
            </a:extLst>
          </p:cNvPr>
          <p:cNvSpPr txBox="1">
            <a:spLocks/>
          </p:cNvSpPr>
          <p:nvPr/>
        </p:nvSpPr>
        <p:spPr>
          <a:xfrm>
            <a:off x="6221664" y="4331546"/>
            <a:ext cx="5497204" cy="8829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4200" b="1" dirty="0">
                <a:solidFill>
                  <a:srgbClr val="E5784F"/>
                </a:solidFill>
                <a:latin typeface="Univers Condensed"/>
              </a:rPr>
              <a:t>Karen Kotloff, MD</a:t>
            </a:r>
          </a:p>
          <a:p>
            <a:pPr algn="l"/>
            <a:r>
              <a:rPr lang="en-US" sz="3400" dirty="0">
                <a:solidFill>
                  <a:srgbClr val="000000"/>
                </a:solidFill>
                <a:latin typeface="Univers Condensed" panose="020B0506020202050204" pitchFamily="34" charset="0"/>
              </a:rPr>
              <a:t>67: Azithromycin to prevent stillbirths and infant deaths in Mali: A 2x2 factorial placebo-controlled randomized trial</a:t>
            </a:r>
          </a:p>
        </p:txBody>
      </p:sp>
    </p:spTree>
    <p:extLst>
      <p:ext uri="{BB962C8B-B14F-4D97-AF65-F5344CB8AC3E}">
        <p14:creationId xmlns:p14="http://schemas.microsoft.com/office/powerpoint/2010/main" val="353029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4B12B-40BD-8808-6109-E81AA241F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069F-654E-D63D-866F-E3C8500D3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782" y="761438"/>
            <a:ext cx="11055765" cy="113671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b="1" dirty="0">
                <a:solidFill>
                  <a:srgbClr val="044163"/>
                </a:solidFill>
                <a:latin typeface="Univers Condensed Light"/>
                <a:cs typeface="Calibri Light"/>
              </a:rPr>
              <a:t>Congratulations to Abstract Awardees</a:t>
            </a:r>
            <a:endParaRPr lang="en-US" b="1" dirty="0">
              <a:solidFill>
                <a:srgbClr val="044163"/>
              </a:solidFill>
              <a:latin typeface="Univers Condensed Light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409710B-39F3-228B-7ADC-EB777C864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"/>
            <a:ext cx="12191999" cy="673946"/>
          </a:xfrm>
          <a:prstGeom prst="rect">
            <a:avLst/>
          </a:prstGeom>
        </p:spPr>
      </p:pic>
      <p:pic>
        <p:nvPicPr>
          <p:cNvPr id="38" name="Picture 37" descr="A black and grey background">
            <a:extLst>
              <a:ext uri="{FF2B5EF4-FFF2-40B4-BE49-F238E27FC236}">
                <a16:creationId xmlns:a16="http://schemas.microsoft.com/office/drawing/2014/main" id="{DCFD4EF4-CB15-F6C5-A955-FAB36E45E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" y="-1128"/>
            <a:ext cx="12191999" cy="6739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B2DABF2-C08A-8CD4-4F63-2C41E0386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4083"/>
            <a:ext cx="12191999" cy="673946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2F5BD88B-C21C-DA34-BACF-A8E557D9F11E}"/>
              </a:ext>
            </a:extLst>
          </p:cNvPr>
          <p:cNvSpPr/>
          <p:nvPr/>
        </p:nvSpPr>
        <p:spPr>
          <a:xfrm>
            <a:off x="11457819" y="6366731"/>
            <a:ext cx="464458" cy="464458"/>
          </a:xfrm>
          <a:prstGeom prst="ellipse">
            <a:avLst/>
          </a:prstGeom>
          <a:solidFill>
            <a:srgbClr val="E57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980154-5069-D04F-9859-3B47584889BA}"/>
              </a:ext>
            </a:extLst>
          </p:cNvPr>
          <p:cNvSpPr txBox="1"/>
          <p:nvPr/>
        </p:nvSpPr>
        <p:spPr>
          <a:xfrm>
            <a:off x="10963965" y="207618"/>
            <a:ext cx="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nivers Condensed"/>
                <a:cs typeface="Calibri"/>
              </a:rPr>
              <a:t>#SMFM25</a:t>
            </a:r>
            <a:endParaRPr lang="en-US" sz="1200">
              <a:cs typeface="Calibri" panose="020F0502020204030204"/>
            </a:endParaRPr>
          </a:p>
        </p:txBody>
      </p:sp>
      <p:sp>
        <p:nvSpPr>
          <p:cNvPr id="46" name="Slide Number Placeholder 8">
            <a:extLst>
              <a:ext uri="{FF2B5EF4-FFF2-40B4-BE49-F238E27FC236}">
                <a16:creationId xmlns:a16="http://schemas.microsoft.com/office/drawing/2014/main" id="{7A7AF3B1-DBF9-17E0-B40C-24C85673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646" y="6484548"/>
            <a:ext cx="364568" cy="253567"/>
          </a:xfrm>
        </p:spPr>
        <p:txBody>
          <a:bodyPr/>
          <a:lstStyle/>
          <a:p>
            <a:pPr algn="ctr"/>
            <a:fld id="{330EA680-D336-4FF7-8B7A-9848BB0A1C32}" type="slidenum">
              <a:rPr lang="en-US" dirty="0" smtClean="0">
                <a:solidFill>
                  <a:srgbClr val="FFFFFF"/>
                </a:solidFill>
              </a:rPr>
              <a:pPr algn="ctr"/>
              <a:t>8</a:t>
            </a:fld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C42A33-8254-9D40-87E6-2EC7DEBDD7A9}"/>
              </a:ext>
            </a:extLst>
          </p:cNvPr>
          <p:cNvSpPr txBox="1"/>
          <p:nvPr/>
        </p:nvSpPr>
        <p:spPr>
          <a:xfrm>
            <a:off x="4940058" y="6395752"/>
            <a:ext cx="65604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LEADING WITH </a:t>
            </a:r>
            <a:r>
              <a:rPr lang="en-US" sz="2400" b="1">
                <a:solidFill>
                  <a:srgbClr val="E5784F"/>
                </a:solidFill>
                <a:latin typeface="Univers Condensed"/>
                <a:ea typeface="Calibri"/>
                <a:cs typeface="Calibri"/>
              </a:rPr>
              <a:t>SCIENCE.</a:t>
            </a:r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 ADVANCING WITH</a:t>
            </a:r>
            <a:r>
              <a:rPr lang="en-US" sz="2400">
                <a:solidFill>
                  <a:srgbClr val="F9A348"/>
                </a:solidFill>
                <a:latin typeface="Univers Condensed"/>
                <a:ea typeface="Calibri"/>
                <a:cs typeface="Calibri"/>
              </a:rPr>
              <a:t> </a:t>
            </a:r>
            <a:r>
              <a:rPr lang="en-US" sz="2400" b="1">
                <a:solidFill>
                  <a:srgbClr val="94BA8D"/>
                </a:solidFill>
                <a:latin typeface="Univers Condensed"/>
                <a:ea typeface="Calibri"/>
                <a:cs typeface="Calibri"/>
              </a:rPr>
              <a:t>CARE.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65C3EA-BE8C-17E2-FAF1-609E7EFC821A}"/>
              </a:ext>
            </a:extLst>
          </p:cNvPr>
          <p:cNvSpPr txBox="1"/>
          <p:nvPr/>
        </p:nvSpPr>
        <p:spPr>
          <a:xfrm>
            <a:off x="526299" y="1967169"/>
            <a:ext cx="4670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Oral Concurrent Session #7 – Diabetes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C92AE-AC2B-F9B2-6563-3AFFB425D2D2}"/>
              </a:ext>
            </a:extLst>
          </p:cNvPr>
          <p:cNvSpPr txBox="1"/>
          <p:nvPr/>
        </p:nvSpPr>
        <p:spPr>
          <a:xfrm>
            <a:off x="5950464" y="1898152"/>
            <a:ext cx="5681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Oral Concurrent Session #8 – Fetus and Fetal Intervention</a:t>
            </a:r>
            <a:endParaRPr lang="en-US" sz="20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529A5FD-FE8D-464F-CB64-31E681FBDC70}"/>
              </a:ext>
            </a:extLst>
          </p:cNvPr>
          <p:cNvSpPr txBox="1">
            <a:spLocks/>
          </p:cNvSpPr>
          <p:nvPr/>
        </p:nvSpPr>
        <p:spPr>
          <a:xfrm>
            <a:off x="5989981" y="2617893"/>
            <a:ext cx="5302859" cy="8111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200" b="1" dirty="0">
                <a:solidFill>
                  <a:srgbClr val="E5784F"/>
                </a:solidFill>
                <a:latin typeface="Univers Condensed"/>
              </a:rPr>
              <a:t>Stephanie Scarlett Finoti </a:t>
            </a:r>
          </a:p>
          <a:p>
            <a:pPr algn="l"/>
            <a:r>
              <a:rPr lang="en-US" sz="2600" dirty="0">
                <a:solidFill>
                  <a:srgbClr val="000000"/>
                </a:solidFill>
                <a:latin typeface="Univers Condensed" panose="020B0506020202050204" pitchFamily="34" charset="0"/>
              </a:rPr>
              <a:t>91: Impact of a synthetic amniotic fluid upon fetal lung development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CBB5F4-A195-E0F8-1787-AD688B9A18DC}"/>
              </a:ext>
            </a:extLst>
          </p:cNvPr>
          <p:cNvSpPr txBox="1">
            <a:spLocks/>
          </p:cNvSpPr>
          <p:nvPr/>
        </p:nvSpPr>
        <p:spPr>
          <a:xfrm>
            <a:off x="559821" y="3664771"/>
            <a:ext cx="4028109" cy="6739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Oral Concurrent Session #9 – </a:t>
            </a:r>
          </a:p>
          <a:p>
            <a:pPr algn="l"/>
            <a:r>
              <a:rPr lang="en-US" sz="20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Medical Complications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E6317A4-88A4-E5B5-B1E9-5852A7D3B4FB}"/>
              </a:ext>
            </a:extLst>
          </p:cNvPr>
          <p:cNvSpPr txBox="1">
            <a:spLocks/>
          </p:cNvSpPr>
          <p:nvPr/>
        </p:nvSpPr>
        <p:spPr>
          <a:xfrm>
            <a:off x="559820" y="4367738"/>
            <a:ext cx="5603235" cy="8446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5000" b="1" dirty="0">
                <a:solidFill>
                  <a:srgbClr val="E5784F"/>
                </a:solidFill>
                <a:latin typeface="Univers Condensed"/>
              </a:rPr>
              <a:t>Irogue I. Igbinosa, MD, MS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  <a:latin typeface="Univers Condensed" panose="020B0506020202050204" pitchFamily="34" charset="0"/>
              </a:rPr>
              <a:t>100: Intravenous </a:t>
            </a:r>
            <a:r>
              <a:rPr lang="en-US" sz="4000" dirty="0" err="1">
                <a:solidFill>
                  <a:srgbClr val="000000"/>
                </a:solidFill>
                <a:latin typeface="Univers Condensed" panose="020B0506020202050204" pitchFamily="34" charset="0"/>
              </a:rPr>
              <a:t>Ferumoxytol</a:t>
            </a:r>
            <a:r>
              <a:rPr lang="en-US" sz="4000" dirty="0">
                <a:solidFill>
                  <a:srgbClr val="000000"/>
                </a:solidFill>
                <a:latin typeface="Univers Condensed" panose="020B0506020202050204" pitchFamily="34" charset="0"/>
              </a:rPr>
              <a:t> versus Oral Ferrous Sulfate for Iron-Deficiency Anemia in Pregnancy: A Randomized Controlled Trial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C038AB9-ABB1-D4B7-04DC-43EC1EEE4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21" y="2467580"/>
            <a:ext cx="5430160" cy="60683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/>
            <a:r>
              <a:rPr lang="nl-NL" sz="8000" b="1" dirty="0">
                <a:solidFill>
                  <a:srgbClr val="E5784F"/>
                </a:solidFill>
                <a:latin typeface="Univers Condensed"/>
              </a:rPr>
              <a:t>Kevin S. Shrestha, MD, MPH</a:t>
            </a:r>
          </a:p>
          <a:p>
            <a:pPr algn="l"/>
            <a:r>
              <a:rPr lang="en-US" sz="6400" b="0" i="0" dirty="0">
                <a:solidFill>
                  <a:srgbClr val="000000"/>
                </a:solidFill>
                <a:effectLst/>
                <a:latin typeface="Univers Condensed" panose="020B0506020202050204" pitchFamily="34" charset="0"/>
              </a:rPr>
              <a:t>83: Interaction between Metformin and Baseline Insulin Requirements on Neonatal Outcomes in Pregnancies with Type-2 Diabetes</a:t>
            </a:r>
            <a:endParaRPr lang="en-US" sz="640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83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0D045-9C97-7F6D-A6BD-E8C75756E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2395-2C4E-9420-8BA0-CD4FE2612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782" y="761438"/>
            <a:ext cx="11055765" cy="113671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b="1" dirty="0">
                <a:solidFill>
                  <a:srgbClr val="044163"/>
                </a:solidFill>
                <a:latin typeface="Univers Condensed Light"/>
                <a:cs typeface="Calibri Light"/>
              </a:rPr>
              <a:t>Congratulations to Abstract Awardees</a:t>
            </a:r>
            <a:endParaRPr lang="en-US" b="1" dirty="0">
              <a:solidFill>
                <a:srgbClr val="044163"/>
              </a:solidFill>
              <a:latin typeface="Univers Condensed Light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2DABAC8-E469-2CAF-4942-8F891A2EB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"/>
            <a:ext cx="12191999" cy="673946"/>
          </a:xfrm>
          <a:prstGeom prst="rect">
            <a:avLst/>
          </a:prstGeom>
        </p:spPr>
      </p:pic>
      <p:pic>
        <p:nvPicPr>
          <p:cNvPr id="38" name="Picture 37" descr="A black and grey background">
            <a:extLst>
              <a:ext uri="{FF2B5EF4-FFF2-40B4-BE49-F238E27FC236}">
                <a16:creationId xmlns:a16="http://schemas.microsoft.com/office/drawing/2014/main" id="{7685604D-B212-AE20-BDEB-08BC6D967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" y="-1128"/>
            <a:ext cx="12191999" cy="6739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B139910-86C3-2476-3C5E-C71209430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4083"/>
            <a:ext cx="12191999" cy="673946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1AFC9424-395D-4813-864D-9DFF94488972}"/>
              </a:ext>
            </a:extLst>
          </p:cNvPr>
          <p:cNvSpPr/>
          <p:nvPr/>
        </p:nvSpPr>
        <p:spPr>
          <a:xfrm>
            <a:off x="11457819" y="6366731"/>
            <a:ext cx="464458" cy="464458"/>
          </a:xfrm>
          <a:prstGeom prst="ellipse">
            <a:avLst/>
          </a:prstGeom>
          <a:solidFill>
            <a:srgbClr val="E57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6D1270-971D-4DF7-42DF-1271A1C27C97}"/>
              </a:ext>
            </a:extLst>
          </p:cNvPr>
          <p:cNvSpPr txBox="1"/>
          <p:nvPr/>
        </p:nvSpPr>
        <p:spPr>
          <a:xfrm>
            <a:off x="10963965" y="207618"/>
            <a:ext cx="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nivers Condensed"/>
                <a:cs typeface="Calibri"/>
              </a:rPr>
              <a:t>#SMFM25</a:t>
            </a:r>
            <a:endParaRPr lang="en-US" sz="1200">
              <a:cs typeface="Calibri" panose="020F0502020204030204"/>
            </a:endParaRPr>
          </a:p>
        </p:txBody>
      </p:sp>
      <p:sp>
        <p:nvSpPr>
          <p:cNvPr id="46" name="Slide Number Placeholder 8">
            <a:extLst>
              <a:ext uri="{FF2B5EF4-FFF2-40B4-BE49-F238E27FC236}">
                <a16:creationId xmlns:a16="http://schemas.microsoft.com/office/drawing/2014/main" id="{D001329A-782C-7E8C-135B-775C9C7B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646" y="6484548"/>
            <a:ext cx="364568" cy="253567"/>
          </a:xfrm>
        </p:spPr>
        <p:txBody>
          <a:bodyPr/>
          <a:lstStyle/>
          <a:p>
            <a:pPr algn="ctr"/>
            <a:fld id="{330EA680-D336-4FF7-8B7A-9848BB0A1C32}" type="slidenum">
              <a:rPr lang="en-US" dirty="0" smtClean="0">
                <a:solidFill>
                  <a:srgbClr val="FFFFFF"/>
                </a:solidFill>
              </a:rPr>
              <a:pPr algn="ctr"/>
              <a:t>9</a:t>
            </a:fld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AEA833-6F20-98FC-3F25-4FF7F986A335}"/>
              </a:ext>
            </a:extLst>
          </p:cNvPr>
          <p:cNvSpPr txBox="1"/>
          <p:nvPr/>
        </p:nvSpPr>
        <p:spPr>
          <a:xfrm>
            <a:off x="4940058" y="6395752"/>
            <a:ext cx="65604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LEADING WITH </a:t>
            </a:r>
            <a:r>
              <a:rPr lang="en-US" sz="2400" b="1">
                <a:solidFill>
                  <a:srgbClr val="E5784F"/>
                </a:solidFill>
                <a:latin typeface="Univers Condensed"/>
                <a:ea typeface="Calibri"/>
                <a:cs typeface="Calibri"/>
              </a:rPr>
              <a:t>SCIENCE.</a:t>
            </a:r>
            <a:r>
              <a:rPr lang="en-US" sz="2400">
                <a:solidFill>
                  <a:schemeClr val="bg1"/>
                </a:solidFill>
                <a:latin typeface="Univers Condensed"/>
                <a:ea typeface="Calibri"/>
                <a:cs typeface="Calibri"/>
              </a:rPr>
              <a:t> ADVANCING WITH</a:t>
            </a:r>
            <a:r>
              <a:rPr lang="en-US" sz="2400">
                <a:solidFill>
                  <a:srgbClr val="F9A348"/>
                </a:solidFill>
                <a:latin typeface="Univers Condensed"/>
                <a:ea typeface="Calibri"/>
                <a:cs typeface="Calibri"/>
              </a:rPr>
              <a:t> </a:t>
            </a:r>
            <a:r>
              <a:rPr lang="en-US" sz="2400" b="1">
                <a:solidFill>
                  <a:srgbClr val="94BA8D"/>
                </a:solidFill>
                <a:latin typeface="Univers Condensed"/>
                <a:ea typeface="Calibri"/>
                <a:cs typeface="Calibri"/>
              </a:rPr>
              <a:t>CARE.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215D5D-1AE4-80E2-2889-3CA16D021FFA}"/>
              </a:ext>
            </a:extLst>
          </p:cNvPr>
          <p:cNvSpPr txBox="1">
            <a:spLocks/>
          </p:cNvSpPr>
          <p:nvPr/>
        </p:nvSpPr>
        <p:spPr>
          <a:xfrm>
            <a:off x="526300" y="1966550"/>
            <a:ext cx="3750399" cy="5312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Poster session #1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5090DE-C1FF-2D21-EE5C-5EBBFF54D33D}"/>
              </a:ext>
            </a:extLst>
          </p:cNvPr>
          <p:cNvSpPr txBox="1"/>
          <p:nvPr/>
        </p:nvSpPr>
        <p:spPr>
          <a:xfrm>
            <a:off x="6206231" y="1983950"/>
            <a:ext cx="4670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Poster Session #2</a:t>
            </a:r>
            <a:endParaRPr lang="en-US" sz="2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1D0BE54-300E-532B-F87B-7929C2847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00" y="2497760"/>
            <a:ext cx="5001261" cy="819908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algn="l"/>
            <a:r>
              <a:rPr lang="nl-NL" sz="4200" b="1" dirty="0">
                <a:solidFill>
                  <a:srgbClr val="E5784F"/>
                </a:solidFill>
                <a:latin typeface="Univers Condensed"/>
              </a:rPr>
              <a:t>Paige M. Anderson, MD</a:t>
            </a:r>
          </a:p>
          <a:p>
            <a:pPr algn="l"/>
            <a:r>
              <a:rPr lang="en-US" sz="3400" b="0" i="0" dirty="0">
                <a:solidFill>
                  <a:srgbClr val="000000"/>
                </a:solidFill>
                <a:effectLst/>
                <a:latin typeface="Univers Condensed" panose="020B0506020202050204" pitchFamily="34" charset="0"/>
              </a:rPr>
              <a:t>320: Postpartum Hypertension Screening at Newborn Visits and Impact on Postpartum Outcomes</a:t>
            </a:r>
            <a:endParaRPr lang="en-US" sz="340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C1BA7F6-2846-2A74-AD2A-81C5550C1333}"/>
              </a:ext>
            </a:extLst>
          </p:cNvPr>
          <p:cNvSpPr txBox="1">
            <a:spLocks/>
          </p:cNvSpPr>
          <p:nvPr/>
        </p:nvSpPr>
        <p:spPr>
          <a:xfrm>
            <a:off x="6206231" y="2507170"/>
            <a:ext cx="5001261" cy="4882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8000" b="1" dirty="0">
                <a:solidFill>
                  <a:srgbClr val="E5784F"/>
                </a:solidFill>
                <a:latin typeface="Univers Condensed"/>
              </a:rPr>
              <a:t>Joe Haydamous, MD</a:t>
            </a:r>
          </a:p>
          <a:p>
            <a:pPr algn="l"/>
            <a:r>
              <a:rPr lang="en-US" sz="6400" dirty="0">
                <a:solidFill>
                  <a:srgbClr val="000000"/>
                </a:solidFill>
                <a:latin typeface="Univers Condensed" panose="020B0506020202050204" pitchFamily="34" charset="0"/>
              </a:rPr>
              <a:t>521: Opt-out and rapid syphilis testing in pregnant patients presenting to the ED: A pre-post study</a:t>
            </a:r>
            <a:endParaRPr lang="en-US" sz="640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24820C-0E90-DF83-E94D-1EC0221959B2}"/>
              </a:ext>
            </a:extLst>
          </p:cNvPr>
          <p:cNvSpPr txBox="1">
            <a:spLocks/>
          </p:cNvSpPr>
          <p:nvPr/>
        </p:nvSpPr>
        <p:spPr>
          <a:xfrm>
            <a:off x="526300" y="3710362"/>
            <a:ext cx="3750399" cy="5312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Poster session #3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9BA56-F412-CF37-63E5-21C0F4EB333E}"/>
              </a:ext>
            </a:extLst>
          </p:cNvPr>
          <p:cNvSpPr txBox="1">
            <a:spLocks/>
          </p:cNvSpPr>
          <p:nvPr/>
        </p:nvSpPr>
        <p:spPr>
          <a:xfrm>
            <a:off x="526299" y="4270593"/>
            <a:ext cx="5001261" cy="8199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4200" b="1" dirty="0">
                <a:solidFill>
                  <a:srgbClr val="E5784F"/>
                </a:solidFill>
                <a:latin typeface="Univers Condensed"/>
              </a:rPr>
              <a:t>Megan B. Raymond, MD</a:t>
            </a:r>
          </a:p>
          <a:p>
            <a:pPr algn="l"/>
            <a:r>
              <a:rPr lang="en-US" sz="3400" dirty="0">
                <a:solidFill>
                  <a:srgbClr val="000000"/>
                </a:solidFill>
                <a:latin typeface="Univers Condensed" panose="020B0506020202050204" pitchFamily="34" charset="0"/>
              </a:rPr>
              <a:t>845: Leveraging Pharmacogenomic Data for Methadone Dosing in Pregnancy</a:t>
            </a:r>
            <a:endParaRPr lang="en-US" sz="340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159B2B-1A69-27C2-621E-F80AE3A99510}"/>
              </a:ext>
            </a:extLst>
          </p:cNvPr>
          <p:cNvSpPr txBox="1">
            <a:spLocks/>
          </p:cNvSpPr>
          <p:nvPr/>
        </p:nvSpPr>
        <p:spPr>
          <a:xfrm>
            <a:off x="6221665" y="4264761"/>
            <a:ext cx="5527882" cy="7631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8000" b="1" dirty="0">
                <a:solidFill>
                  <a:srgbClr val="E5784F"/>
                </a:solidFill>
                <a:latin typeface="Univers Condensed"/>
              </a:rPr>
              <a:t>Carrie Bennett, MD</a:t>
            </a:r>
          </a:p>
          <a:p>
            <a:pPr algn="l"/>
            <a:r>
              <a:rPr lang="en-US" sz="6400" dirty="0">
                <a:solidFill>
                  <a:srgbClr val="000000"/>
                </a:solidFill>
                <a:latin typeface="Univers Condensed" panose="020B0506020202050204" pitchFamily="34" charset="0"/>
              </a:rPr>
              <a:t>985: Tight versus standard postpartum control following hypertensive disorders of pregnancy: a randomized controlled feasibility trial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E80B2D-8AF0-D33B-4C2A-54EAECFFD831}"/>
              </a:ext>
            </a:extLst>
          </p:cNvPr>
          <p:cNvSpPr txBox="1">
            <a:spLocks/>
          </p:cNvSpPr>
          <p:nvPr/>
        </p:nvSpPr>
        <p:spPr>
          <a:xfrm>
            <a:off x="6221664" y="3682597"/>
            <a:ext cx="3750399" cy="5312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cap="all" dirty="0">
                <a:solidFill>
                  <a:srgbClr val="044163"/>
                </a:solidFill>
                <a:latin typeface="Univers Condensed Light"/>
                <a:cs typeface="Calibri Light"/>
              </a:rPr>
              <a:t>Poster session #4</a:t>
            </a:r>
          </a:p>
        </p:txBody>
      </p:sp>
    </p:spTree>
    <p:extLst>
      <p:ext uri="{BB962C8B-B14F-4D97-AF65-F5344CB8AC3E}">
        <p14:creationId xmlns:p14="http://schemas.microsoft.com/office/powerpoint/2010/main" val="11426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e57897-1c42-4b44-8eb6-ccc22826b8cd" xsi:nil="true"/>
    <lcf76f155ced4ddcb4097134ff3c332f xmlns="bc286e9e-9d38-4199-95ab-600c53f9639c">
      <Terms xmlns="http://schemas.microsoft.com/office/infopath/2007/PartnerControls"/>
    </lcf76f155ced4ddcb4097134ff3c332f>
    <SharedWithUsers xmlns="f3e57897-1c42-4b44-8eb6-ccc22826b8cd">
      <UserInfo>
        <DisplayName/>
        <AccountId xsi:nil="true"/>
        <AccountType/>
      </UserInfo>
    </SharedWithUsers>
    <MediaLengthInSeconds xmlns="bc286e9e-9d38-4199-95ab-600c53f9639c" xsi:nil="true"/>
    <_Flow_SignoffStatus xmlns="bc286e9e-9d38-4199-95ab-600c53f9639c" xsi:nil="true"/>
    <ProjectStatus xmlns="bc286e9e-9d38-4199-95ab-600c53f9639c" xsi:nil="true"/>
    <SessionType xmlns="bc286e9e-9d38-4199-95ab-600c53f9639c" xsi:nil="true"/>
    <EnteredinCadmium_x003f_ xmlns="bc286e9e-9d38-4199-95ab-600c53f9639c">false</EnteredinCadmium_x003f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1BBB62C52A44BB618686A72DF0203" ma:contentTypeVersion="22" ma:contentTypeDescription="Create a new document." ma:contentTypeScope="" ma:versionID="5708054d9f48229c4b3480d8cad4b593">
  <xsd:schema xmlns:xsd="http://www.w3.org/2001/XMLSchema" xmlns:xs="http://www.w3.org/2001/XMLSchema" xmlns:p="http://schemas.microsoft.com/office/2006/metadata/properties" xmlns:ns2="f3e57897-1c42-4b44-8eb6-ccc22826b8cd" xmlns:ns3="bc286e9e-9d38-4199-95ab-600c53f9639c" targetNamespace="http://schemas.microsoft.com/office/2006/metadata/properties" ma:root="true" ma:fieldsID="e13236a4e2396bed295b702ada690b9f" ns2:_="" ns3:_="">
    <xsd:import namespace="f3e57897-1c42-4b44-8eb6-ccc22826b8cd"/>
    <xsd:import namespace="bc286e9e-9d38-4199-95ab-600c53f963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SessionType" minOccurs="0"/>
                <xsd:element ref="ns3:_Flow_SignoffStatus" minOccurs="0"/>
                <xsd:element ref="ns3:MediaServiceObjectDetectorVersions" minOccurs="0"/>
                <xsd:element ref="ns3:MediaServiceSearchProperties" minOccurs="0"/>
                <xsd:element ref="ns3:ProjectStatus" minOccurs="0"/>
                <xsd:element ref="ns3:EnteredinCadmium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57897-1c42-4b44-8eb6-ccc22826b8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04b5a55-0607-444b-97da-356da9aa7b73}" ma:internalName="TaxCatchAll" ma:showField="CatchAllData" ma:web="f3e57897-1c42-4b44-8eb6-ccc22826b8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86e9e-9d38-4199-95ab-600c53f963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e17086-7522-45d8-a006-069b515ea9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essionType" ma:index="24" nillable="true" ma:displayName="Session Type" ma:description="PG, SF, SIG, or Other" ma:format="Dropdown" ma:internalName="SessionType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ojectStatus" ma:index="28" nillable="true" ma:displayName="Project Status" ma:format="Dropdown" ma:internalName="ProjectStatus">
      <xsd:simpleType>
        <xsd:restriction base="dms:Note">
          <xsd:maxLength value="255"/>
        </xsd:restriction>
      </xsd:simpleType>
    </xsd:element>
    <xsd:element name="EnteredinCadmium_x003f_" ma:index="29" nillable="true" ma:displayName="Entered in Cadmium?" ma:default="0" ma:format="Dropdown" ma:internalName="EnteredinCadmium_x003f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5574EB-A45F-49AB-A8A7-81F9254EEF65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bc286e9e-9d38-4199-95ab-600c53f9639c"/>
    <ds:schemaRef ds:uri="f3e57897-1c42-4b44-8eb6-ccc22826b8c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2EF6D76-9A3F-4B7B-8C1D-06E4F4CCB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A2972-1AD8-4D29-B0FD-9513B69BC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57897-1c42-4b44-8eb6-ccc22826b8cd"/>
    <ds:schemaRef ds:uri="bc286e9e-9d38-4199-95ab-600c53f96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11584</TotalTime>
  <Words>740</Words>
  <Application>Microsoft Office PowerPoint</Application>
  <PresentationFormat>Widescreen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Univers Condensed</vt:lpstr>
      <vt:lpstr>Univers Condensed Light</vt:lpstr>
      <vt:lpstr>office theme</vt:lpstr>
      <vt:lpstr>1_Office Theme</vt:lpstr>
      <vt:lpstr>Bruce A. Work Award for  Best Research by a Practicing or Training Maternal-Fetal Medicine Physician  Outside of the US</vt:lpstr>
      <vt:lpstr>Disparities Award for Best Research on Diversity/Disparity in Health Outcomes</vt:lpstr>
      <vt:lpstr>DRU CARLSON MEMORIAL AWARD FOR  BEST RESEARCH IN ULTRASOUND AND GENETICS</vt:lpstr>
      <vt:lpstr>Norman F. Gant Award for  Best Research in Maternal Medicine</vt:lpstr>
      <vt:lpstr>The SMFM Outstanding Early Career Investigator Travel Award  Supported by Dr. Laxmi Baxi</vt:lpstr>
      <vt:lpstr>Congratulations to Abstract Awardees</vt:lpstr>
      <vt:lpstr>Congratulations to Abstract Awardees</vt:lpstr>
      <vt:lpstr>Congratulations to Abstract Awardees</vt:lpstr>
      <vt:lpstr>Congratulations to Abstract Awardees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Heinle</dc:creator>
  <cp:lastModifiedBy>Nneka St. Gerard</cp:lastModifiedBy>
  <cp:revision>7</cp:revision>
  <dcterms:created xsi:type="dcterms:W3CDTF">2023-06-07T14:33:04Z</dcterms:created>
  <dcterms:modified xsi:type="dcterms:W3CDTF">2025-02-04T19:35:10Z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0x010100E771BBB62C52A44BB618686A72DF0203</vt:lpwstr>
  </property>
  <property fmtid="{D5CDD505-2E9C-101B-9397-08002B2CF9AE}" pid="3" name="Order">
    <vt:r8>9816200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