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10287000" cx="1828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6" roundtripDataSignature="AMtx7mhrguxslSXZzNw2U9i5AgvSh5tO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1B591DE-191F-4164-98C1-82F664DADE62}">
  <a:tblStyle styleId="{C1B591DE-191F-4164-98C1-82F664DADE62}"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6FB72C97-F513-42AA-9466-E450894D8CDB}"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0"/>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1"/>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9"/>
          <p:cNvSpPr/>
          <p:nvPr>
            <p:ph idx="2" type="pic"/>
          </p:nvPr>
        </p:nvSpPr>
        <p:spPr>
          <a:xfrm>
            <a:off x="1792288" y="612775"/>
            <a:ext cx="5486400" cy="4114800"/>
          </a:xfrm>
          <a:prstGeom prst="rect">
            <a:avLst/>
          </a:prstGeom>
          <a:noFill/>
          <a:ln>
            <a:noFill/>
          </a:ln>
        </p:spPr>
      </p:sp>
      <p:sp>
        <p:nvSpPr>
          <p:cNvPr id="64" name="Google Shape;64;p1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0" y="0"/>
            <a:ext cx="18288058" cy="10287000"/>
          </a:xfrm>
          <a:prstGeom prst="rect">
            <a:avLst/>
          </a:prstGeom>
          <a:noFill/>
          <a:ln>
            <a:noFill/>
          </a:ln>
        </p:spPr>
      </p:pic>
      <p:sp>
        <p:nvSpPr>
          <p:cNvPr id="85" name="Google Shape;85;p1"/>
          <p:cNvSpPr txBox="1"/>
          <p:nvPr/>
        </p:nvSpPr>
        <p:spPr>
          <a:xfrm>
            <a:off x="7453398" y="2363768"/>
            <a:ext cx="9489300" cy="6894532"/>
          </a:xfrm>
          <a:prstGeom prst="rect">
            <a:avLst/>
          </a:prstGeom>
          <a:noFill/>
          <a:ln>
            <a:noFill/>
          </a:ln>
        </p:spPr>
        <p:txBody>
          <a:bodyPr anchorCtr="0" anchor="t" bIns="182875" lIns="91425" spcFirstLastPara="1" rIns="91425" wrap="square" tIns="182875">
            <a:noAutofit/>
          </a:bodyPr>
          <a:lstStyle/>
          <a:p>
            <a:pPr indent="0" lvl="0" marL="0" marR="0" rtl="0" algn="l">
              <a:spcBef>
                <a:spcPts val="0"/>
              </a:spcBef>
              <a:spcAft>
                <a:spcPts val="0"/>
              </a:spcAft>
              <a:buNone/>
            </a:pPr>
            <a:r>
              <a:t/>
            </a:r>
            <a:endParaRPr sz="1800">
              <a:solidFill>
                <a:srgbClr val="002664"/>
              </a:solidFill>
              <a:latin typeface="Arial"/>
              <a:ea typeface="Arial"/>
              <a:cs typeface="Arial"/>
              <a:sym typeface="Arial"/>
            </a:endParaRPr>
          </a:p>
          <a:p>
            <a:pPr indent="0" lvl="0" marL="0" marR="0" rtl="0" algn="l">
              <a:spcBef>
                <a:spcPts val="0"/>
              </a:spcBef>
              <a:spcAft>
                <a:spcPts val="0"/>
              </a:spcAft>
              <a:buNone/>
            </a:pPr>
            <a:r>
              <a:rPr b="1" lang="en-US" sz="1800">
                <a:solidFill>
                  <a:srgbClr val="002664"/>
                </a:solidFill>
                <a:latin typeface="Arial"/>
                <a:ea typeface="Arial"/>
                <a:cs typeface="Arial"/>
                <a:sym typeface="Arial"/>
              </a:rPr>
              <a:t>The following Planning Committee members have reported all relevant financial relationships with ineligible companies:</a:t>
            </a:r>
            <a:br>
              <a:rPr b="1" lang="en-US" sz="1800">
                <a:solidFill>
                  <a:srgbClr val="002664"/>
                </a:solidFill>
                <a:latin typeface="Arial"/>
                <a:ea typeface="Arial"/>
                <a:cs typeface="Arial"/>
                <a:sym typeface="Arial"/>
              </a:rPr>
            </a:br>
            <a:r>
              <a:rPr lang="en-US" sz="1800">
                <a:solidFill>
                  <a:srgbClr val="002664"/>
                </a:solidFill>
                <a:latin typeface="Arial"/>
                <a:ea typeface="Arial"/>
                <a:cs typeface="Arial"/>
                <a:sym typeface="Arial"/>
              </a:rPr>
              <a:t>Megan Sumida: Consulting Fee-Kureha Inc | Alla Vash-Margita: Speakers Bureau-Bayer Corporation (Relationship has ended)</a:t>
            </a:r>
            <a:endParaRPr/>
          </a:p>
          <a:p>
            <a:pPr indent="0" lvl="0" marL="0" marR="0" rtl="0" algn="l">
              <a:spcBef>
                <a:spcPts val="0"/>
              </a:spcBef>
              <a:spcAft>
                <a:spcPts val="0"/>
              </a:spcAft>
              <a:buNone/>
            </a:pPr>
            <a:r>
              <a:t/>
            </a:r>
            <a:endParaRPr sz="1800">
              <a:solidFill>
                <a:srgbClr val="002664"/>
              </a:solidFill>
              <a:latin typeface="Calibri"/>
              <a:ea typeface="Calibri"/>
              <a:cs typeface="Calibri"/>
              <a:sym typeface="Calibri"/>
            </a:endParaRPr>
          </a:p>
          <a:p>
            <a:pPr indent="0" lvl="0" marL="0" marR="0" rtl="0" algn="l">
              <a:spcBef>
                <a:spcPts val="0"/>
              </a:spcBef>
              <a:spcAft>
                <a:spcPts val="0"/>
              </a:spcAft>
              <a:buNone/>
            </a:pPr>
            <a:r>
              <a:rPr b="1" lang="en-US" sz="1800">
                <a:solidFill>
                  <a:srgbClr val="002664"/>
                </a:solidFill>
                <a:latin typeface="Arial"/>
                <a:ea typeface="Arial"/>
                <a:cs typeface="Arial"/>
                <a:sym typeface="Arial"/>
              </a:rPr>
              <a:t>All relevant financial relationships have been mitigated.</a:t>
            </a:r>
            <a:endParaRPr/>
          </a:p>
          <a:p>
            <a:pPr indent="0" lvl="0" marL="0" marR="0" rtl="0" algn="l">
              <a:spcBef>
                <a:spcPts val="0"/>
              </a:spcBef>
              <a:spcAft>
                <a:spcPts val="0"/>
              </a:spcAft>
              <a:buNone/>
            </a:pPr>
            <a:r>
              <a:rPr b="1" lang="en-US" sz="1800">
                <a:solidFill>
                  <a:srgbClr val="002664"/>
                </a:solidFill>
                <a:latin typeface="Arial"/>
                <a:ea typeface="Arial"/>
                <a:cs typeface="Arial"/>
                <a:sym typeface="Arial"/>
              </a:rPr>
              <a:t>Accreditation</a:t>
            </a:r>
            <a:endParaRPr/>
          </a:p>
          <a:p>
            <a:pPr indent="0" lvl="3" marL="1714500" marR="0" rtl="0" algn="l">
              <a:spcBef>
                <a:spcPts val="0"/>
              </a:spcBef>
              <a:spcAft>
                <a:spcPts val="0"/>
              </a:spcAft>
              <a:buNone/>
            </a:pPr>
            <a:r>
              <a:rPr b="0" i="0" lang="en-US" sz="1800" u="none" cap="none" strike="noStrike">
                <a:solidFill>
                  <a:srgbClr val="002664"/>
                </a:solidFill>
                <a:latin typeface="Arial"/>
                <a:ea typeface="Arial"/>
                <a:cs typeface="Arial"/>
                <a:sym typeface="Arial"/>
              </a:rPr>
              <a:t>In support of improving patient care, this activity has been planned and implemented by MedStar Health and North American Society for Pediatric and Adolescent Gynecology. MedStar Health is jointly accredited by the Accreditation Council for Continuing Medical Education (ACCME), the Accreditation Council for Pharmacy Education (ACPE), and the American Nurses Credentialing Center (ANCC), to provide continuing education for the healthcare team. </a:t>
            </a:r>
            <a:endParaRPr/>
          </a:p>
          <a:p>
            <a:pPr indent="0" lvl="0" marL="0" marR="0" rtl="0" algn="l">
              <a:spcBef>
                <a:spcPts val="0"/>
              </a:spcBef>
              <a:spcAft>
                <a:spcPts val="0"/>
              </a:spcAft>
              <a:buNone/>
            </a:pPr>
            <a:r>
              <a:t/>
            </a:r>
            <a:endParaRPr b="1" sz="1800">
              <a:solidFill>
                <a:srgbClr val="002664"/>
              </a:solidFill>
              <a:latin typeface="Arial"/>
              <a:ea typeface="Arial"/>
              <a:cs typeface="Arial"/>
              <a:sym typeface="Arial"/>
            </a:endParaRPr>
          </a:p>
          <a:p>
            <a:pPr indent="0" lvl="0" marL="0" marR="0" rtl="0" algn="l">
              <a:spcBef>
                <a:spcPts val="0"/>
              </a:spcBef>
              <a:spcAft>
                <a:spcPts val="0"/>
              </a:spcAft>
              <a:buNone/>
            </a:pPr>
            <a:r>
              <a:rPr b="1" lang="en-US" sz="1800">
                <a:solidFill>
                  <a:srgbClr val="002664"/>
                </a:solidFill>
                <a:latin typeface="Arial"/>
                <a:ea typeface="Arial"/>
                <a:cs typeface="Arial"/>
                <a:sym typeface="Arial"/>
              </a:rPr>
              <a:t>Credit Designation</a:t>
            </a:r>
            <a:endParaRPr/>
          </a:p>
          <a:p>
            <a:pPr indent="0" lvl="0" marL="1717676" marR="0" rtl="0" algn="l">
              <a:spcBef>
                <a:spcPts val="0"/>
              </a:spcBef>
              <a:spcAft>
                <a:spcPts val="0"/>
              </a:spcAft>
              <a:buNone/>
            </a:pPr>
            <a:r>
              <a:rPr lang="en-US" sz="1800">
                <a:solidFill>
                  <a:srgbClr val="002664"/>
                </a:solidFill>
                <a:latin typeface="Arial"/>
                <a:ea typeface="Arial"/>
                <a:cs typeface="Arial"/>
                <a:sym typeface="Arial"/>
              </a:rPr>
              <a:t>This activity was planned by and for the healthcare team, and learners will receive </a:t>
            </a:r>
            <a:r>
              <a:rPr b="1" lang="en-US" sz="1800">
                <a:solidFill>
                  <a:srgbClr val="002664"/>
                </a:solidFill>
                <a:latin typeface="Arial"/>
                <a:ea typeface="Arial"/>
                <a:cs typeface="Arial"/>
                <a:sym typeface="Arial"/>
              </a:rPr>
              <a:t>17.50 </a:t>
            </a:r>
            <a:r>
              <a:rPr lang="en-US" sz="1800">
                <a:solidFill>
                  <a:srgbClr val="002664"/>
                </a:solidFill>
                <a:latin typeface="Arial"/>
                <a:ea typeface="Arial"/>
                <a:cs typeface="Arial"/>
                <a:sym typeface="Arial"/>
              </a:rPr>
              <a:t>Interprofessional Continuing Education (IPCE) credits for learning and change.</a:t>
            </a:r>
            <a:endParaRPr/>
          </a:p>
        </p:txBody>
      </p:sp>
      <p:pic>
        <p:nvPicPr>
          <p:cNvPr id="86" name="Google Shape;86;p1"/>
          <p:cNvPicPr preferRelativeResize="0"/>
          <p:nvPr/>
        </p:nvPicPr>
        <p:blipFill rotWithShape="1">
          <a:blip r:embed="rId4">
            <a:alphaModFix/>
          </a:blip>
          <a:srcRect b="20810" l="4074" r="0" t="18668"/>
          <a:stretch/>
        </p:blipFill>
        <p:spPr>
          <a:xfrm>
            <a:off x="7694034" y="7530171"/>
            <a:ext cx="1515284" cy="956002"/>
          </a:xfrm>
          <a:prstGeom prst="rect">
            <a:avLst/>
          </a:prstGeom>
          <a:noFill/>
          <a:ln>
            <a:noFill/>
          </a:ln>
        </p:spPr>
      </p:pic>
      <p:pic>
        <p:nvPicPr>
          <p:cNvPr id="87" name="Google Shape;87;p1"/>
          <p:cNvPicPr preferRelativeResize="0"/>
          <p:nvPr/>
        </p:nvPicPr>
        <p:blipFill rotWithShape="1">
          <a:blip r:embed="rId5">
            <a:alphaModFix/>
          </a:blip>
          <a:srcRect b="0" l="0" r="0" t="0"/>
          <a:stretch/>
        </p:blipFill>
        <p:spPr>
          <a:xfrm>
            <a:off x="7563398" y="5153008"/>
            <a:ext cx="1645920" cy="1130764"/>
          </a:xfrm>
          <a:prstGeom prst="rect">
            <a:avLst/>
          </a:prstGeom>
          <a:noFill/>
          <a:ln>
            <a:noFill/>
          </a:ln>
        </p:spPr>
      </p:pic>
      <p:sp>
        <p:nvSpPr>
          <p:cNvPr id="88" name="Google Shape;88;p1"/>
          <p:cNvSpPr txBox="1"/>
          <p:nvPr/>
        </p:nvSpPr>
        <p:spPr>
          <a:xfrm>
            <a:off x="736601" y="2542588"/>
            <a:ext cx="6588482" cy="5220840"/>
          </a:xfrm>
          <a:prstGeom prst="rect">
            <a:avLst/>
          </a:prstGeom>
          <a:noFill/>
          <a:ln>
            <a:noFill/>
          </a:ln>
        </p:spPr>
        <p:txBody>
          <a:bodyPr anchorCtr="0" anchor="t" bIns="182875" lIns="91425" spcFirstLastPara="1" rIns="91425" wrap="square" tIns="182875">
            <a:noAutofit/>
          </a:bodyPr>
          <a:lstStyle/>
          <a:p>
            <a:pPr indent="0" lvl="0" marL="0" marR="0" rtl="0" algn="l">
              <a:spcBef>
                <a:spcPts val="0"/>
              </a:spcBef>
              <a:spcAft>
                <a:spcPts val="0"/>
              </a:spcAft>
              <a:buNone/>
            </a:pPr>
            <a:r>
              <a:rPr b="1" lang="en-US" sz="2000">
                <a:solidFill>
                  <a:srgbClr val="002664"/>
                </a:solidFill>
                <a:latin typeface="Arial"/>
                <a:ea typeface="Arial"/>
                <a:cs typeface="Arial"/>
                <a:sym typeface="Arial"/>
              </a:rPr>
              <a:t>Date:				</a:t>
            </a:r>
            <a:r>
              <a:rPr lang="en-US" sz="2000">
                <a:solidFill>
                  <a:srgbClr val="002664"/>
                </a:solidFill>
                <a:latin typeface="Arial"/>
                <a:ea typeface="Arial"/>
                <a:cs typeface="Arial"/>
                <a:sym typeface="Arial"/>
              </a:rPr>
              <a:t>April 2, 2025</a:t>
            </a:r>
            <a:br>
              <a:rPr lang="en-US" sz="2000">
                <a:solidFill>
                  <a:srgbClr val="002664"/>
                </a:solidFill>
                <a:latin typeface="Arial"/>
                <a:ea typeface="Arial"/>
                <a:cs typeface="Arial"/>
                <a:sym typeface="Arial"/>
              </a:rPr>
            </a:br>
            <a:r>
              <a:rPr b="1" lang="en-US" sz="2000">
                <a:solidFill>
                  <a:srgbClr val="002664"/>
                </a:solidFill>
                <a:latin typeface="Arial"/>
                <a:ea typeface="Arial"/>
                <a:cs typeface="Arial"/>
                <a:sym typeface="Arial"/>
              </a:rPr>
              <a:t>			</a:t>
            </a:r>
            <a:endParaRPr/>
          </a:p>
          <a:p>
            <a:pPr indent="0" lvl="0" marL="0" marR="0" rtl="0" algn="l">
              <a:spcBef>
                <a:spcPts val="0"/>
              </a:spcBef>
              <a:spcAft>
                <a:spcPts val="0"/>
              </a:spcAft>
              <a:buNone/>
            </a:pPr>
            <a:r>
              <a:rPr b="1" lang="en-US" sz="1800">
                <a:solidFill>
                  <a:srgbClr val="002664"/>
                </a:solidFill>
                <a:latin typeface="Arial"/>
                <a:ea typeface="Arial"/>
                <a:cs typeface="Arial"/>
                <a:sym typeface="Arial"/>
              </a:rPr>
              <a:t>The following Planning Committee Members have no relevant financial relationships with ineligible companies to disclose:</a:t>
            </a:r>
            <a:br>
              <a:rPr b="1" lang="en-US" sz="1800">
                <a:solidFill>
                  <a:srgbClr val="002664"/>
                </a:solidFill>
                <a:latin typeface="Arial"/>
                <a:ea typeface="Arial"/>
                <a:cs typeface="Arial"/>
                <a:sym typeface="Arial"/>
              </a:rPr>
            </a:br>
            <a:r>
              <a:rPr lang="en-US" sz="1800">
                <a:solidFill>
                  <a:srgbClr val="002664"/>
                </a:solidFill>
                <a:latin typeface="Arial"/>
                <a:ea typeface="Arial"/>
                <a:cs typeface="Arial"/>
                <a:sym typeface="Arial"/>
              </a:rPr>
              <a:t>Lauren	Damle | Gylynthia Trotman | Anjali Aggarwal | Kate McCracken | Mary Romano | Beth Schwartz | Stefanie Cardamone | Serena Chan | Krista Childress | Megan Harrison | Kim Hoover | Jason Jarin | Jennifer Bercaw-Pratt |  Stephanie Cizek | Megan Jacobs | Natalie Alexander | Sarah Green | Seema Menon | Sasha Pradhan | Nichole Tyson | Judith Simms-Cendan | Olga Kciuk | Abigail Smith | Elizabeth Hovel | Thao Thieu | Lauren Wozniak | Valerie Bloomfield | Mina Farahzad</a:t>
            </a:r>
            <a:endParaRPr sz="1800">
              <a:solidFill>
                <a:srgbClr val="002664"/>
              </a:solidFill>
              <a:latin typeface="Arial"/>
              <a:ea typeface="Arial"/>
              <a:cs typeface="Arial"/>
              <a:sym typeface="Arial"/>
            </a:endParaRPr>
          </a:p>
          <a:p>
            <a:pPr indent="0" lvl="0" marL="0" marR="0" rtl="0" algn="l">
              <a:spcBef>
                <a:spcPts val="0"/>
              </a:spcBef>
              <a:spcAft>
                <a:spcPts val="0"/>
              </a:spcAft>
              <a:buNone/>
            </a:pPr>
            <a:r>
              <a:t/>
            </a:r>
            <a:endParaRPr b="1" sz="2000">
              <a:solidFill>
                <a:srgbClr val="002664"/>
              </a:solidFill>
              <a:latin typeface="Arial"/>
              <a:ea typeface="Arial"/>
              <a:cs typeface="Arial"/>
              <a:sym typeface="Arial"/>
            </a:endParaRPr>
          </a:p>
          <a:p>
            <a:pPr indent="0" lvl="0" marL="0" marR="0" rtl="0" algn="l">
              <a:spcBef>
                <a:spcPts val="0"/>
              </a:spcBef>
              <a:spcAft>
                <a:spcPts val="0"/>
              </a:spcAft>
              <a:buNone/>
            </a:pPr>
            <a:r>
              <a:rPr b="1" lang="en-US" sz="2000">
                <a:solidFill>
                  <a:srgbClr val="002664"/>
                </a:solidFill>
                <a:latin typeface="Arial"/>
                <a:ea typeface="Arial"/>
                <a:cs typeface="Arial"/>
                <a:sym typeface="Arial"/>
              </a:rPr>
              <a:t>Commercial/Exhibitor Support for this activity has been provided by: </a:t>
            </a:r>
            <a:r>
              <a:rPr lang="en-US" sz="2000">
                <a:solidFill>
                  <a:srgbClr val="002664"/>
                </a:solidFill>
                <a:latin typeface="Arial"/>
                <a:ea typeface="Arial"/>
                <a:cs typeface="Arial"/>
                <a:sym typeface="Arial"/>
              </a:rPr>
              <a:t>Karl Storz | Hologic, Inc | Cooper Surgical, Inc </a:t>
            </a:r>
            <a:endParaRPr/>
          </a:p>
        </p:txBody>
      </p:sp>
      <p:sp>
        <p:nvSpPr>
          <p:cNvPr id="89" name="Google Shape;89;p1"/>
          <p:cNvSpPr/>
          <p:nvPr/>
        </p:nvSpPr>
        <p:spPr>
          <a:xfrm>
            <a:off x="1453416" y="1058257"/>
            <a:ext cx="16814800" cy="73866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3200">
                <a:solidFill>
                  <a:srgbClr val="002664"/>
                </a:solidFill>
                <a:latin typeface="Arial"/>
                <a:ea typeface="Arial"/>
                <a:cs typeface="Arial"/>
                <a:sym typeface="Arial"/>
              </a:rPr>
              <a:t>39th Annual North American Society for Pediatric and Adolescent Gynecology (NASPAG) Annual Clinical &amp; Research Meeting</a:t>
            </a:r>
            <a:br>
              <a:rPr b="1" lang="en-US" sz="3600">
                <a:solidFill>
                  <a:srgbClr val="002664"/>
                </a:solidFill>
                <a:latin typeface="Arial"/>
                <a:ea typeface="Arial"/>
                <a:cs typeface="Arial"/>
                <a:sym typeface="Arial"/>
              </a:rPr>
            </a:br>
            <a:endParaRPr b="1" sz="3600">
              <a:solidFill>
                <a:srgbClr val="0080B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b="0" l="0" r="0" t="0"/>
          <a:stretch/>
        </p:blipFill>
        <p:spPr>
          <a:xfrm>
            <a:off x="0" y="0"/>
            <a:ext cx="18288058" cy="10287000"/>
          </a:xfrm>
          <a:prstGeom prst="rect">
            <a:avLst/>
          </a:prstGeom>
          <a:noFill/>
          <a:ln>
            <a:noFill/>
          </a:ln>
        </p:spPr>
      </p:pic>
      <p:sp>
        <p:nvSpPr>
          <p:cNvPr id="95" name="Google Shape;95;p2"/>
          <p:cNvSpPr txBox="1"/>
          <p:nvPr/>
        </p:nvSpPr>
        <p:spPr>
          <a:xfrm>
            <a:off x="736600" y="2119630"/>
            <a:ext cx="16814800" cy="6998772"/>
          </a:xfrm>
          <a:prstGeom prst="rect">
            <a:avLst/>
          </a:prstGeom>
          <a:noFill/>
          <a:ln>
            <a:noFill/>
          </a:ln>
        </p:spPr>
        <p:txBody>
          <a:bodyPr anchorCtr="0" anchor="t" bIns="182875" lIns="182875" spcFirstLastPara="1" rIns="182875" wrap="square" tIns="182875">
            <a:noAutofit/>
          </a:bodyPr>
          <a:lstStyle/>
          <a:p>
            <a:pPr indent="0" lvl="0" marL="0" marR="0" rtl="0" algn="l">
              <a:spcBef>
                <a:spcPts val="0"/>
              </a:spcBef>
              <a:spcAft>
                <a:spcPts val="0"/>
              </a:spcAft>
              <a:buNone/>
            </a:pPr>
            <a:r>
              <a:rPr b="1" lang="en-US" sz="1800">
                <a:solidFill>
                  <a:srgbClr val="002664"/>
                </a:solidFill>
                <a:latin typeface="Arial"/>
                <a:ea typeface="Arial"/>
                <a:cs typeface="Arial"/>
                <a:sym typeface="Arial"/>
              </a:rPr>
              <a:t>Nurses:</a:t>
            </a:r>
            <a:r>
              <a:rPr lang="en-US" sz="1800">
                <a:solidFill>
                  <a:srgbClr val="002664"/>
                </a:solidFill>
                <a:latin typeface="Arial"/>
                <a:ea typeface="Arial"/>
                <a:cs typeface="Arial"/>
                <a:sym typeface="Arial"/>
              </a:rPr>
              <a:t> This activity is approved for </a:t>
            </a:r>
            <a:r>
              <a:rPr b="1" lang="en-US" sz="1800">
                <a:solidFill>
                  <a:srgbClr val="002664"/>
                </a:solidFill>
                <a:latin typeface="Arial"/>
                <a:ea typeface="Arial"/>
                <a:cs typeface="Arial"/>
                <a:sym typeface="Arial"/>
              </a:rPr>
              <a:t>17.50 </a:t>
            </a:r>
            <a:r>
              <a:rPr lang="en-US" sz="1800">
                <a:solidFill>
                  <a:srgbClr val="002664"/>
                </a:solidFill>
                <a:latin typeface="Arial"/>
                <a:ea typeface="Arial"/>
                <a:cs typeface="Arial"/>
                <a:sym typeface="Arial"/>
              </a:rPr>
              <a:t>ANCC contact hours. Nurses should claim only the credit commensurate with the extent of their participation in the activity.</a:t>
            </a:r>
            <a:endParaRPr/>
          </a:p>
          <a:p>
            <a:pPr indent="0" lvl="0" marL="0" marR="0" rtl="0" algn="l">
              <a:spcBef>
                <a:spcPts val="0"/>
              </a:spcBef>
              <a:spcAft>
                <a:spcPts val="0"/>
              </a:spcAft>
              <a:buNone/>
            </a:pPr>
            <a:r>
              <a:t/>
            </a:r>
            <a:endParaRPr sz="1800">
              <a:solidFill>
                <a:srgbClr val="002664"/>
              </a:solidFill>
              <a:latin typeface="Arial"/>
              <a:ea typeface="Arial"/>
              <a:cs typeface="Arial"/>
              <a:sym typeface="Arial"/>
            </a:endParaRPr>
          </a:p>
          <a:p>
            <a:pPr indent="0" lvl="0" marL="0" marR="0" rtl="0" algn="just">
              <a:spcBef>
                <a:spcPts val="0"/>
              </a:spcBef>
              <a:spcAft>
                <a:spcPts val="0"/>
              </a:spcAft>
              <a:buNone/>
            </a:pPr>
            <a:r>
              <a:rPr b="1" lang="en-US" sz="1800">
                <a:solidFill>
                  <a:srgbClr val="002664"/>
                </a:solidFill>
                <a:latin typeface="Arial"/>
                <a:ea typeface="Arial"/>
                <a:cs typeface="Arial"/>
                <a:sym typeface="Arial"/>
              </a:rPr>
              <a:t>Physicians:</a:t>
            </a:r>
            <a:r>
              <a:rPr lang="en-US" sz="1800">
                <a:solidFill>
                  <a:srgbClr val="002664"/>
                </a:solidFill>
                <a:latin typeface="Arial"/>
                <a:ea typeface="Arial"/>
                <a:cs typeface="Arial"/>
                <a:sym typeface="Arial"/>
              </a:rPr>
              <a:t> MedStar Health designates this live activity for a maximum of </a:t>
            </a:r>
            <a:r>
              <a:rPr b="1" lang="en-US" sz="1800">
                <a:solidFill>
                  <a:srgbClr val="002664"/>
                </a:solidFill>
                <a:latin typeface="Arial"/>
                <a:ea typeface="Arial"/>
                <a:cs typeface="Arial"/>
                <a:sym typeface="Arial"/>
              </a:rPr>
              <a:t>17.50 </a:t>
            </a:r>
            <a:r>
              <a:rPr i="1" lang="en-US" sz="1800">
                <a:solidFill>
                  <a:srgbClr val="002664"/>
                </a:solidFill>
                <a:latin typeface="Arial"/>
                <a:ea typeface="Arial"/>
                <a:cs typeface="Arial"/>
                <a:sym typeface="Arial"/>
              </a:rPr>
              <a:t>AMA PRA Category 1 Credits™</a:t>
            </a:r>
            <a:r>
              <a:rPr lang="en-US" sz="1800">
                <a:solidFill>
                  <a:srgbClr val="002664"/>
                </a:solidFill>
                <a:latin typeface="Arial"/>
                <a:ea typeface="Arial"/>
                <a:cs typeface="Arial"/>
                <a:sym typeface="Arial"/>
              </a:rPr>
              <a:t>. Physicians should claim only the credit commensurate with the extent of their participation in the activity. </a:t>
            </a:r>
            <a:endParaRPr sz="1800">
              <a:solidFill>
                <a:srgbClr val="002664"/>
              </a:solidFill>
              <a:latin typeface="Arial"/>
              <a:ea typeface="Arial"/>
              <a:cs typeface="Arial"/>
              <a:sym typeface="Arial"/>
            </a:endParaRPr>
          </a:p>
          <a:p>
            <a:pPr indent="0" lvl="0" marL="0" marR="0" rtl="0" algn="l">
              <a:spcBef>
                <a:spcPts val="0"/>
              </a:spcBef>
              <a:spcAft>
                <a:spcPts val="0"/>
              </a:spcAft>
              <a:buNone/>
            </a:pPr>
            <a:r>
              <a:t/>
            </a:r>
            <a:endParaRPr b="1" sz="1800">
              <a:solidFill>
                <a:srgbClr val="002664"/>
              </a:solidFill>
              <a:latin typeface="Arial"/>
              <a:ea typeface="Arial"/>
              <a:cs typeface="Arial"/>
              <a:sym typeface="Arial"/>
            </a:endParaRPr>
          </a:p>
          <a:p>
            <a:pPr indent="0" lvl="0" marL="0" marR="0" rtl="0" algn="l">
              <a:spcBef>
                <a:spcPts val="0"/>
              </a:spcBef>
              <a:spcAft>
                <a:spcPts val="0"/>
              </a:spcAft>
              <a:buNone/>
            </a:pPr>
            <a:r>
              <a:rPr b="1" lang="en-US" sz="1800">
                <a:solidFill>
                  <a:srgbClr val="002664"/>
                </a:solidFill>
                <a:latin typeface="Arial"/>
                <a:ea typeface="Arial"/>
                <a:cs typeface="Arial"/>
                <a:sym typeface="Arial"/>
              </a:rPr>
              <a:t>Physician Assistants:</a:t>
            </a:r>
            <a:r>
              <a:rPr lang="en-US" sz="1800">
                <a:solidFill>
                  <a:srgbClr val="002664"/>
                </a:solidFill>
                <a:latin typeface="Arial"/>
                <a:ea typeface="Arial"/>
                <a:cs typeface="Arial"/>
                <a:sym typeface="Arial"/>
              </a:rPr>
              <a:t>  </a:t>
            </a:r>
            <a:endParaRPr sz="1800">
              <a:solidFill>
                <a:srgbClr val="002664"/>
              </a:solidFill>
              <a:latin typeface="Arial"/>
              <a:ea typeface="Arial"/>
              <a:cs typeface="Arial"/>
              <a:sym typeface="Arial"/>
            </a:endParaRPr>
          </a:p>
          <a:p>
            <a:pPr indent="0" lvl="2" marL="914400" marR="0" rtl="0" algn="l">
              <a:spcBef>
                <a:spcPts val="0"/>
              </a:spcBef>
              <a:spcAft>
                <a:spcPts val="0"/>
              </a:spcAft>
              <a:buNone/>
            </a:pPr>
            <a:r>
              <a:rPr b="0" i="0" lang="en-US" sz="1800" u="none" cap="none" strike="noStrike">
                <a:solidFill>
                  <a:srgbClr val="002664"/>
                </a:solidFill>
                <a:latin typeface="Arial"/>
                <a:ea typeface="Arial"/>
                <a:cs typeface="Arial"/>
                <a:sym typeface="Arial"/>
              </a:rPr>
              <a:t>MedStar Health has been authorized by the American Academy of PAs (AAPA) to award AAPA Category 1 CME credit for activities planned in accordance with AAPA CME Criteria. This activity is designated for </a:t>
            </a:r>
            <a:r>
              <a:rPr b="1" i="0" lang="en-US" sz="1800" u="none" cap="none" strike="noStrike">
                <a:solidFill>
                  <a:srgbClr val="002664"/>
                </a:solidFill>
                <a:latin typeface="Arial"/>
                <a:ea typeface="Arial"/>
                <a:cs typeface="Arial"/>
                <a:sym typeface="Arial"/>
              </a:rPr>
              <a:t>17.50 </a:t>
            </a:r>
            <a:r>
              <a:rPr b="0" i="0" lang="en-US" sz="1800" u="none" cap="none" strike="noStrike">
                <a:solidFill>
                  <a:srgbClr val="002664"/>
                </a:solidFill>
                <a:latin typeface="Arial"/>
                <a:ea typeface="Arial"/>
                <a:cs typeface="Arial"/>
                <a:sym typeface="Arial"/>
              </a:rPr>
              <a:t>AAPA Category 1 CME credits. PAs should only claim credit commensurate with the extent of their participation.</a:t>
            </a:r>
            <a:endParaRPr/>
          </a:p>
          <a:p>
            <a:pPr indent="0" lvl="0" marL="0" marR="0" rtl="0" algn="l">
              <a:spcBef>
                <a:spcPts val="0"/>
              </a:spcBef>
              <a:spcAft>
                <a:spcPts val="0"/>
              </a:spcAft>
              <a:buNone/>
            </a:pPr>
            <a:r>
              <a:rPr lang="en-US" sz="1800">
                <a:solidFill>
                  <a:srgbClr val="002664"/>
                </a:solidFill>
                <a:latin typeface="Arial"/>
                <a:ea typeface="Arial"/>
                <a:cs typeface="Arial"/>
                <a:sym typeface="Arial"/>
              </a:rPr>
              <a:t> </a:t>
            </a:r>
            <a:br>
              <a:rPr lang="en-US" sz="1800">
                <a:solidFill>
                  <a:schemeClr val="dk1"/>
                </a:solidFill>
                <a:latin typeface="Arial"/>
                <a:ea typeface="Arial"/>
                <a:cs typeface="Arial"/>
                <a:sym typeface="Arial"/>
              </a:rPr>
            </a:br>
            <a:endParaRPr sz="1800">
              <a:solidFill>
                <a:srgbClr val="002664"/>
              </a:solidFill>
              <a:latin typeface="Arial"/>
              <a:ea typeface="Arial"/>
              <a:cs typeface="Arial"/>
              <a:sym typeface="Arial"/>
            </a:endParaRPr>
          </a:p>
        </p:txBody>
      </p:sp>
      <p:sp>
        <p:nvSpPr>
          <p:cNvPr id="96" name="Google Shape;96;p2"/>
          <p:cNvSpPr/>
          <p:nvPr/>
        </p:nvSpPr>
        <p:spPr>
          <a:xfrm>
            <a:off x="736600" y="1314282"/>
            <a:ext cx="16814800" cy="73866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3600">
                <a:solidFill>
                  <a:srgbClr val="002664"/>
                </a:solidFill>
                <a:latin typeface="Arial"/>
                <a:ea typeface="Arial"/>
                <a:cs typeface="Arial"/>
                <a:sym typeface="Arial"/>
              </a:rPr>
              <a:t>Credits Available for this Activity</a:t>
            </a:r>
            <a:endParaRPr/>
          </a:p>
        </p:txBody>
      </p:sp>
      <p:pic>
        <p:nvPicPr>
          <p:cNvPr id="97" name="Google Shape;97;p2"/>
          <p:cNvPicPr preferRelativeResize="0"/>
          <p:nvPr/>
        </p:nvPicPr>
        <p:blipFill rotWithShape="1">
          <a:blip r:embed="rId4">
            <a:alphaModFix/>
          </a:blip>
          <a:srcRect b="0" l="0" r="0" t="0"/>
          <a:stretch/>
        </p:blipFill>
        <p:spPr>
          <a:xfrm>
            <a:off x="990600" y="5146754"/>
            <a:ext cx="1097280" cy="9445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3"/>
          <p:cNvPicPr preferRelativeResize="0"/>
          <p:nvPr/>
        </p:nvPicPr>
        <p:blipFill rotWithShape="1">
          <a:blip r:embed="rId3">
            <a:alphaModFix/>
          </a:blip>
          <a:srcRect b="0" l="0" r="0" t="0"/>
          <a:stretch/>
        </p:blipFill>
        <p:spPr>
          <a:xfrm>
            <a:off x="0" y="0"/>
            <a:ext cx="18288058" cy="10287000"/>
          </a:xfrm>
          <a:prstGeom prst="rect">
            <a:avLst/>
          </a:prstGeom>
          <a:noFill/>
          <a:ln>
            <a:noFill/>
          </a:ln>
        </p:spPr>
      </p:pic>
      <p:sp>
        <p:nvSpPr>
          <p:cNvPr id="103" name="Google Shape;103;p3"/>
          <p:cNvSpPr txBox="1"/>
          <p:nvPr/>
        </p:nvSpPr>
        <p:spPr>
          <a:xfrm>
            <a:off x="481264" y="1667472"/>
            <a:ext cx="17394224" cy="6624004"/>
          </a:xfrm>
          <a:prstGeom prst="rect">
            <a:avLst/>
          </a:prstGeom>
          <a:noFill/>
          <a:ln>
            <a:noFill/>
          </a:ln>
        </p:spPr>
        <p:txBody>
          <a:bodyPr anchorCtr="0" anchor="t" bIns="182875" lIns="91425" spcFirstLastPara="1" rIns="91425" wrap="square" tIns="182875">
            <a:noAutofit/>
          </a:bodyPr>
          <a:lstStyle/>
          <a:p>
            <a:pPr indent="-298450" lvl="0" marL="285750" marR="0" rtl="0" algn="l">
              <a:lnSpc>
                <a:spcPct val="115000"/>
              </a:lnSpc>
              <a:spcBef>
                <a:spcPts val="0"/>
              </a:spcBef>
              <a:spcAft>
                <a:spcPts val="0"/>
              </a:spcAft>
              <a:buClr>
                <a:srgbClr val="002664"/>
              </a:buClr>
              <a:buSzPts val="1800"/>
              <a:buChar char="•"/>
            </a:pPr>
            <a:r>
              <a:rPr b="1" lang="en-US" sz="1800">
                <a:solidFill>
                  <a:srgbClr val="002664"/>
                </a:solidFill>
              </a:rPr>
              <a:t>Identify scientific advancements, best practices, and innovation in fundamental and emerging topics in pediatric and adolescent gynecology.  </a:t>
            </a:r>
            <a:endParaRPr b="1" sz="1800"/>
          </a:p>
          <a:p>
            <a:pPr indent="0" lvl="0" marL="457200" marR="0" rtl="0" algn="l">
              <a:lnSpc>
                <a:spcPct val="115000"/>
              </a:lnSpc>
              <a:spcBef>
                <a:spcPts val="0"/>
              </a:spcBef>
              <a:spcAft>
                <a:spcPts val="0"/>
              </a:spcAft>
              <a:buNone/>
            </a:pPr>
            <a:r>
              <a:t/>
            </a:r>
            <a:endParaRPr b="1" sz="1800">
              <a:solidFill>
                <a:srgbClr val="002664"/>
              </a:solidFill>
            </a:endParaRPr>
          </a:p>
          <a:p>
            <a:pPr indent="-298450" lvl="0" marL="285750" marR="0" rtl="0" algn="l">
              <a:lnSpc>
                <a:spcPct val="115000"/>
              </a:lnSpc>
              <a:spcBef>
                <a:spcPts val="0"/>
              </a:spcBef>
              <a:spcAft>
                <a:spcPts val="0"/>
              </a:spcAft>
              <a:buClr>
                <a:srgbClr val="002664"/>
              </a:buClr>
              <a:buSzPts val="1800"/>
              <a:buChar char="•"/>
            </a:pPr>
            <a:r>
              <a:rPr b="1" lang="en-US" sz="1800">
                <a:solidFill>
                  <a:srgbClr val="002664"/>
                </a:solidFill>
              </a:rPr>
              <a:t>Apply an ethical framework to complex decision-making in the pediatric patient, with consideration of different stages of development and levels of parental involvement.</a:t>
            </a:r>
            <a:endParaRPr b="1" sz="1800"/>
          </a:p>
          <a:p>
            <a:pPr indent="0" lvl="0" marL="457200" marR="0" rtl="0" algn="l">
              <a:lnSpc>
                <a:spcPct val="115000"/>
              </a:lnSpc>
              <a:spcBef>
                <a:spcPts val="0"/>
              </a:spcBef>
              <a:spcAft>
                <a:spcPts val="0"/>
              </a:spcAft>
              <a:buNone/>
            </a:pPr>
            <a:r>
              <a:t/>
            </a:r>
            <a:endParaRPr sz="1800"/>
          </a:p>
          <a:p>
            <a:pPr indent="-298450" lvl="0" marL="285750" marR="0" rtl="0" algn="l">
              <a:lnSpc>
                <a:spcPct val="115000"/>
              </a:lnSpc>
              <a:spcBef>
                <a:spcPts val="0"/>
              </a:spcBef>
              <a:spcAft>
                <a:spcPts val="0"/>
              </a:spcAft>
              <a:buClr>
                <a:srgbClr val="002664"/>
              </a:buClr>
              <a:buSzPts val="1800"/>
              <a:buChar char="•"/>
            </a:pPr>
            <a:r>
              <a:rPr b="1" lang="en-US" sz="1800">
                <a:solidFill>
                  <a:srgbClr val="002664"/>
                </a:solidFill>
              </a:rPr>
              <a:t>Describe the evaluation, medical and surgical management of genitourinary and reproductive tract conditions affecting the pediatric and adolescent patient and identify the procedural and imaging techniques utilized in the gynecologic care of this population. </a:t>
            </a:r>
            <a:endParaRPr b="1" sz="1800"/>
          </a:p>
          <a:p>
            <a:pPr indent="0" lvl="0" marL="457200" marR="0" rtl="0" algn="l">
              <a:lnSpc>
                <a:spcPct val="115000"/>
              </a:lnSpc>
              <a:spcBef>
                <a:spcPts val="0"/>
              </a:spcBef>
              <a:spcAft>
                <a:spcPts val="0"/>
              </a:spcAft>
              <a:buNone/>
            </a:pPr>
            <a:r>
              <a:t/>
            </a:r>
            <a:endParaRPr b="1" sz="1800">
              <a:solidFill>
                <a:srgbClr val="002664"/>
              </a:solidFill>
            </a:endParaRPr>
          </a:p>
          <a:p>
            <a:pPr indent="-298450" lvl="0" marL="285750" marR="0" rtl="0" algn="l">
              <a:lnSpc>
                <a:spcPct val="115000"/>
              </a:lnSpc>
              <a:spcBef>
                <a:spcPts val="0"/>
              </a:spcBef>
              <a:spcAft>
                <a:spcPts val="0"/>
              </a:spcAft>
              <a:buClr>
                <a:srgbClr val="002664"/>
              </a:buClr>
              <a:buSzPts val="1800"/>
              <a:buChar char="•"/>
            </a:pPr>
            <a:r>
              <a:rPr b="1" lang="en-US" sz="1800">
                <a:solidFill>
                  <a:srgbClr val="002664"/>
                </a:solidFill>
              </a:rPr>
              <a:t>Identify opportunities to cultivate partnerships that can contribute to improved health outcomes for patients across clinical, research, and advocacy domains</a:t>
            </a:r>
            <a:endParaRPr b="1" sz="1800"/>
          </a:p>
          <a:p>
            <a:pPr indent="0" lvl="0" marL="457200" marR="0" rtl="0" algn="l">
              <a:lnSpc>
                <a:spcPct val="115000"/>
              </a:lnSpc>
              <a:spcBef>
                <a:spcPts val="0"/>
              </a:spcBef>
              <a:spcAft>
                <a:spcPts val="0"/>
              </a:spcAft>
              <a:buNone/>
            </a:pPr>
            <a:r>
              <a:t/>
            </a:r>
            <a:endParaRPr b="1" sz="1800">
              <a:solidFill>
                <a:srgbClr val="002664"/>
              </a:solidFill>
            </a:endParaRPr>
          </a:p>
          <a:p>
            <a:pPr indent="-298450" lvl="0" marL="285750" marR="0" rtl="0" algn="l">
              <a:lnSpc>
                <a:spcPct val="115000"/>
              </a:lnSpc>
              <a:spcBef>
                <a:spcPts val="0"/>
              </a:spcBef>
              <a:spcAft>
                <a:spcPts val="0"/>
              </a:spcAft>
              <a:buClr>
                <a:srgbClr val="002664"/>
              </a:buClr>
              <a:buSzPts val="1800"/>
              <a:buChar char="•"/>
            </a:pPr>
            <a:r>
              <a:rPr b="1" lang="en-US" sz="1800">
                <a:solidFill>
                  <a:srgbClr val="002664"/>
                </a:solidFill>
              </a:rPr>
              <a:t>Explore ways to meaningfully and responsively address social and structural determinants of health in clinical practice</a:t>
            </a:r>
            <a:endParaRPr b="1" sz="1800"/>
          </a:p>
          <a:p>
            <a:pPr indent="0" lvl="0" marL="457200" marR="0" rtl="0" algn="l">
              <a:lnSpc>
                <a:spcPct val="115000"/>
              </a:lnSpc>
              <a:spcBef>
                <a:spcPts val="0"/>
              </a:spcBef>
              <a:spcAft>
                <a:spcPts val="0"/>
              </a:spcAft>
              <a:buNone/>
            </a:pPr>
            <a:r>
              <a:t/>
            </a:r>
            <a:endParaRPr b="1" sz="1800">
              <a:solidFill>
                <a:srgbClr val="002664"/>
              </a:solidFill>
            </a:endParaRPr>
          </a:p>
          <a:p>
            <a:pPr indent="-298450" lvl="0" marL="285750" marR="0" rtl="0" algn="l">
              <a:lnSpc>
                <a:spcPct val="115000"/>
              </a:lnSpc>
              <a:spcBef>
                <a:spcPts val="0"/>
              </a:spcBef>
              <a:spcAft>
                <a:spcPts val="0"/>
              </a:spcAft>
              <a:buClr>
                <a:srgbClr val="002664"/>
              </a:buClr>
              <a:buSzPts val="1800"/>
              <a:buChar char="•"/>
            </a:pPr>
            <a:r>
              <a:rPr b="1" lang="en-US" sz="1800">
                <a:solidFill>
                  <a:srgbClr val="002664"/>
                </a:solidFill>
              </a:rPr>
              <a:t>Analyze cutting-edge research and innovations in contraception, emphasizing their implications for adolescent healthcare and the evolving landscape of reproductive health.</a:t>
            </a:r>
            <a:endParaRPr b="1" sz="1800"/>
          </a:p>
          <a:p>
            <a:pPr indent="0" lvl="0" marL="457200" marR="0" rtl="0" algn="l">
              <a:lnSpc>
                <a:spcPct val="115000"/>
              </a:lnSpc>
              <a:spcBef>
                <a:spcPts val="0"/>
              </a:spcBef>
              <a:spcAft>
                <a:spcPts val="0"/>
              </a:spcAft>
              <a:buNone/>
            </a:pPr>
            <a:r>
              <a:t/>
            </a:r>
            <a:endParaRPr b="1" sz="1800">
              <a:solidFill>
                <a:srgbClr val="002664"/>
              </a:solidFill>
            </a:endParaRPr>
          </a:p>
          <a:p>
            <a:pPr indent="-298450" lvl="0" marL="285750" marR="0" rtl="0" algn="l">
              <a:lnSpc>
                <a:spcPct val="115000"/>
              </a:lnSpc>
              <a:spcBef>
                <a:spcPts val="0"/>
              </a:spcBef>
              <a:spcAft>
                <a:spcPts val="0"/>
              </a:spcAft>
              <a:buClr>
                <a:srgbClr val="002664"/>
              </a:buClr>
              <a:buSzPts val="1800"/>
              <a:buChar char="•"/>
            </a:pPr>
            <a:r>
              <a:rPr b="1" lang="en-US" sz="1800">
                <a:solidFill>
                  <a:srgbClr val="002664"/>
                </a:solidFill>
              </a:rPr>
              <a:t>Illustrate effective strategies for supporting adolescent sexual and reproductive health and employ skills for providing high-quality care to adolescents</a:t>
            </a:r>
            <a:endParaRPr b="1" sz="1800"/>
          </a:p>
          <a:p>
            <a:pPr indent="0" lvl="0" marL="457200" marR="0" rtl="0" algn="l">
              <a:lnSpc>
                <a:spcPct val="115000"/>
              </a:lnSpc>
              <a:spcBef>
                <a:spcPts val="0"/>
              </a:spcBef>
              <a:spcAft>
                <a:spcPts val="0"/>
              </a:spcAft>
              <a:buNone/>
            </a:pPr>
            <a:r>
              <a:t/>
            </a:r>
            <a:endParaRPr b="1" sz="1800"/>
          </a:p>
          <a:p>
            <a:pPr indent="-298450" lvl="0" marL="285750" marR="0" rtl="0" algn="l">
              <a:lnSpc>
                <a:spcPct val="115000"/>
              </a:lnSpc>
              <a:spcBef>
                <a:spcPts val="0"/>
              </a:spcBef>
              <a:spcAft>
                <a:spcPts val="0"/>
              </a:spcAft>
              <a:buClr>
                <a:srgbClr val="002664"/>
              </a:buClr>
              <a:buSzPts val="1800"/>
              <a:buChar char="•"/>
            </a:pPr>
            <a:r>
              <a:rPr b="1" lang="en-US" sz="1800">
                <a:solidFill>
                  <a:srgbClr val="002664"/>
                </a:solidFill>
              </a:rPr>
              <a:t>Describe the clinical presentation and medical management of common reproductive endocrinopathies affecting the pediatric and adolescent population. </a:t>
            </a:r>
            <a:endParaRPr b="1" sz="1800"/>
          </a:p>
          <a:p>
            <a:pPr indent="0" lvl="0" marL="457200" marR="0" rtl="0" algn="l">
              <a:lnSpc>
                <a:spcPct val="115000"/>
              </a:lnSpc>
              <a:spcBef>
                <a:spcPts val="0"/>
              </a:spcBef>
              <a:spcAft>
                <a:spcPts val="0"/>
              </a:spcAft>
              <a:buNone/>
            </a:pPr>
            <a:r>
              <a:t/>
            </a:r>
            <a:endParaRPr sz="1800"/>
          </a:p>
          <a:p>
            <a:pPr indent="-298450" lvl="0" marL="285750" marR="0" rtl="0" algn="l">
              <a:lnSpc>
                <a:spcPct val="115000"/>
              </a:lnSpc>
              <a:spcBef>
                <a:spcPts val="0"/>
              </a:spcBef>
              <a:spcAft>
                <a:spcPts val="0"/>
              </a:spcAft>
              <a:buClr>
                <a:srgbClr val="002664"/>
              </a:buClr>
              <a:buSzPts val="1800"/>
              <a:buChar char="•"/>
            </a:pPr>
            <a:r>
              <a:rPr b="1" lang="en-US" sz="1800">
                <a:solidFill>
                  <a:srgbClr val="002664"/>
                </a:solidFill>
              </a:rPr>
              <a:t>Compare approaches to complex pediatric gynecologic surgeries </a:t>
            </a:r>
            <a:endParaRPr b="1" sz="1800"/>
          </a:p>
          <a:p>
            <a:pPr indent="0" lvl="0" marL="457200" marR="0" rtl="0" algn="l">
              <a:lnSpc>
                <a:spcPct val="115000"/>
              </a:lnSpc>
              <a:spcBef>
                <a:spcPts val="0"/>
              </a:spcBef>
              <a:spcAft>
                <a:spcPts val="0"/>
              </a:spcAft>
              <a:buNone/>
            </a:pPr>
            <a:r>
              <a:t/>
            </a:r>
            <a:endParaRPr/>
          </a:p>
        </p:txBody>
      </p:sp>
      <p:sp>
        <p:nvSpPr>
          <p:cNvPr id="104" name="Google Shape;104;p3"/>
          <p:cNvSpPr/>
          <p:nvPr/>
        </p:nvSpPr>
        <p:spPr>
          <a:xfrm>
            <a:off x="736600" y="692182"/>
            <a:ext cx="16814700" cy="738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3200">
                <a:solidFill>
                  <a:srgbClr val="002664"/>
                </a:solidFill>
                <a:latin typeface="Arial"/>
                <a:ea typeface="Arial"/>
                <a:cs typeface="Arial"/>
                <a:sym typeface="Arial"/>
              </a:rPr>
              <a:t>Learning Objectives </a:t>
            </a:r>
            <a:br>
              <a:rPr b="1" lang="en-US" sz="3600">
                <a:solidFill>
                  <a:srgbClr val="002664"/>
                </a:solidFill>
                <a:latin typeface="Arial"/>
                <a:ea typeface="Arial"/>
                <a:cs typeface="Arial"/>
                <a:sym typeface="Arial"/>
              </a:rPr>
            </a:br>
            <a:endParaRPr b="1" sz="3600">
              <a:solidFill>
                <a:srgbClr val="0080B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id="109" name="Google Shape;109;p4"/>
          <p:cNvPicPr preferRelativeResize="0"/>
          <p:nvPr/>
        </p:nvPicPr>
        <p:blipFill rotWithShape="1">
          <a:blip r:embed="rId3">
            <a:alphaModFix/>
          </a:blip>
          <a:srcRect b="0" l="0" r="0" t="0"/>
          <a:stretch/>
        </p:blipFill>
        <p:spPr>
          <a:xfrm>
            <a:off x="0" y="0"/>
            <a:ext cx="18288058" cy="10287000"/>
          </a:xfrm>
          <a:prstGeom prst="rect">
            <a:avLst/>
          </a:prstGeom>
          <a:noFill/>
          <a:ln>
            <a:noFill/>
          </a:ln>
        </p:spPr>
      </p:pic>
      <p:sp>
        <p:nvSpPr>
          <p:cNvPr id="110" name="Google Shape;110;p4"/>
          <p:cNvSpPr/>
          <p:nvPr/>
        </p:nvSpPr>
        <p:spPr>
          <a:xfrm>
            <a:off x="546100" y="1242045"/>
            <a:ext cx="16814800" cy="73866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3600">
                <a:solidFill>
                  <a:srgbClr val="002664"/>
                </a:solidFill>
                <a:latin typeface="Arial"/>
                <a:ea typeface="Arial"/>
                <a:cs typeface="Arial"/>
                <a:sym typeface="Arial"/>
              </a:rPr>
              <a:t>Speaker(s) Disclosure Information:</a:t>
            </a:r>
            <a:endParaRPr/>
          </a:p>
        </p:txBody>
      </p:sp>
      <p:sp>
        <p:nvSpPr>
          <p:cNvPr id="111" name="Google Shape;111;p4"/>
          <p:cNvSpPr txBox="1"/>
          <p:nvPr/>
        </p:nvSpPr>
        <p:spPr>
          <a:xfrm>
            <a:off x="546100" y="2562327"/>
            <a:ext cx="16814800" cy="6889752"/>
          </a:xfrm>
          <a:prstGeom prst="rect">
            <a:avLst/>
          </a:prstGeom>
          <a:noFill/>
          <a:ln>
            <a:noFill/>
          </a:ln>
        </p:spPr>
        <p:txBody>
          <a:bodyPr anchorCtr="0" anchor="t" bIns="182875" lIns="182875" spcFirstLastPara="1" rIns="182875" wrap="square" tIns="182875">
            <a:noAutofit/>
          </a:bodyPr>
          <a:lstStyle/>
          <a:p>
            <a:pPr indent="0" lvl="0" marL="0" marR="0" rtl="0" algn="just">
              <a:lnSpc>
                <a:spcPct val="120000"/>
              </a:lnSpc>
              <a:spcBef>
                <a:spcPts val="0"/>
              </a:spcBef>
              <a:spcAft>
                <a:spcPts val="0"/>
              </a:spcAft>
              <a:buNone/>
            </a:pPr>
            <a:r>
              <a:rPr lang="en-US" sz="1800">
                <a:solidFill>
                  <a:srgbClr val="002664"/>
                </a:solidFill>
                <a:latin typeface="Calibri"/>
                <a:ea typeface="Calibri"/>
                <a:cs typeface="Calibri"/>
                <a:sym typeface="Calibri"/>
              </a:rPr>
              <a:t> </a:t>
            </a:r>
            <a:endParaRPr/>
          </a:p>
        </p:txBody>
      </p:sp>
      <p:graphicFrame>
        <p:nvGraphicFramePr>
          <p:cNvPr id="112" name="Google Shape;112;p4"/>
          <p:cNvGraphicFramePr/>
          <p:nvPr/>
        </p:nvGraphicFramePr>
        <p:xfrm>
          <a:off x="685800" y="2131775"/>
          <a:ext cx="3000000" cy="3000000"/>
        </p:xfrm>
        <a:graphic>
          <a:graphicData uri="http://schemas.openxmlformats.org/drawingml/2006/table">
            <a:tbl>
              <a:tblPr>
                <a:noFill/>
                <a:tableStyleId>{C1B591DE-191F-4164-98C1-82F664DADE62}</a:tableStyleId>
              </a:tblPr>
              <a:tblGrid>
                <a:gridCol w="4714825"/>
                <a:gridCol w="11960275"/>
              </a:tblGrid>
              <a:tr h="552425">
                <a:tc>
                  <a:txBody>
                    <a:bodyPr/>
                    <a:lstStyle/>
                    <a:p>
                      <a:pPr indent="0" lvl="0" marL="0" marR="0" rtl="0" algn="l">
                        <a:spcBef>
                          <a:spcPts val="0"/>
                        </a:spcBef>
                        <a:spcAft>
                          <a:spcPts val="0"/>
                        </a:spcAft>
                        <a:buNone/>
                      </a:pPr>
                      <a:r>
                        <a:rPr lang="en-US" sz="1800" u="none" cap="none" strike="noStrike"/>
                        <a:t>Robert Sidonio,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Honoraria-Takeda Pharmaceuticals America, Inc.|Honoraria-Bayer|Grant Support-Takeda|Honoraria-Novo Nordisk|Honoraria-G1 Therapeutics|Honoraria-Pfizer - 01/21/2025</a:t>
                      </a:r>
                      <a:endParaRPr b="0" i="0" sz="1800" u="none" cap="none" strike="noStrike">
                        <a:solidFill>
                          <a:srgbClr val="000000"/>
                        </a:solidFill>
                        <a:latin typeface="Calibri"/>
                        <a:ea typeface="Calibri"/>
                        <a:cs typeface="Calibri"/>
                        <a:sym typeface="Calibri"/>
                      </a:endParaRPr>
                    </a:p>
                  </a:txBody>
                  <a:tcPr marT="3775" marB="0" marR="3775" marL="3775" anchor="b"/>
                </a:tc>
              </a:tr>
              <a:tr h="552425">
                <a:tc>
                  <a:txBody>
                    <a:bodyPr/>
                    <a:lstStyle/>
                    <a:p>
                      <a:pPr indent="0" lvl="0" marL="0" marR="0" rtl="0" algn="l">
                        <a:spcBef>
                          <a:spcPts val="0"/>
                        </a:spcBef>
                        <a:spcAft>
                          <a:spcPts val="0"/>
                        </a:spcAft>
                        <a:buNone/>
                      </a:pPr>
                      <a:r>
                        <a:rPr lang="en-US" sz="1800" u="none" cap="none" strike="noStrike"/>
                        <a:t>Kalyani Marathe,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Membership on Advisory Committees or Review Panels, Board Membership, etc.-Multiple Companies (Relationship has ended)|Advisor-goodsprout|Advisor-Janssen (Relationship has ended) - 09/04/2024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solidFill>
                            <a:schemeClr val="dk1"/>
                          </a:solidFill>
                        </a:rPr>
                        <a:t>Jacqueline Maher, MD</a:t>
                      </a:r>
                      <a:endParaRPr b="0" i="0" sz="1800" u="none" cap="none" strike="noStrike">
                        <a:solidFill>
                          <a:schemeClr val="dk1"/>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solidFill>
                            <a:schemeClr val="dk1"/>
                          </a:solidFill>
                        </a:rPr>
                        <a:t>Nothing to disclose – 3/17/2025</a:t>
                      </a:r>
                      <a:endParaRPr b="0" i="0" sz="1800" u="none" cap="none" strike="noStrike">
                        <a:solidFill>
                          <a:schemeClr val="dk1"/>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Todd Ponsky,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Ownership-GlobalcastMD  - 01/30/2025</a:t>
                      </a:r>
                      <a:endParaRPr b="0" i="0" sz="1800" u="none" cap="none" strike="noStrike">
                        <a:solidFill>
                          <a:srgbClr val="000000"/>
                        </a:solidFill>
                        <a:latin typeface="Calibri"/>
                        <a:ea typeface="Calibri"/>
                        <a:cs typeface="Calibri"/>
                        <a:sym typeface="Calibri"/>
                      </a:endParaRPr>
                    </a:p>
                  </a:txBody>
                  <a:tcPr marT="3775" marB="0" marR="3775" marL="3775" anchor="b"/>
                </a:tc>
              </a:tr>
              <a:tr h="1375375">
                <a:tc>
                  <a:txBody>
                    <a:bodyPr/>
                    <a:lstStyle/>
                    <a:p>
                      <a:pPr indent="0" lvl="0" marL="0" marR="0" rtl="0" algn="l">
                        <a:spcBef>
                          <a:spcPts val="0"/>
                        </a:spcBef>
                        <a:spcAft>
                          <a:spcPts val="0"/>
                        </a:spcAft>
                        <a:buNone/>
                      </a:pPr>
                      <a:r>
                        <a:rPr lang="en-US" sz="1800" u="none" cap="none" strike="noStrike"/>
                        <a:t>Janeen Arbuckle,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Researcher - principal or named investigator (include even if your institution receives the research grant and manages the funds)-AbbVie|Researcher - principal or named investigator (include even if your institution receives the research grant and manages the funds)-PinkDx|Researcher - principal or named investigator (include even if your institution receives the research grant and manages the funds)-Organon|Researcher - principal or named investigator (include even if your institution receives the research grant and manages the funds)-Abbott (Relationship has ended) - 01/29/2025</a:t>
                      </a:r>
                      <a:endParaRPr b="0" i="0" sz="1800" u="none" cap="none" strike="noStrike">
                        <a:solidFill>
                          <a:srgbClr val="000000"/>
                        </a:solidFill>
                        <a:latin typeface="Calibri"/>
                        <a:ea typeface="Calibri"/>
                        <a:cs typeface="Calibri"/>
                        <a:sym typeface="Calibri"/>
                      </a:endParaRPr>
                    </a:p>
                  </a:txBody>
                  <a:tcPr marT="3775" marB="0" marR="3775" marL="3775" anchor="b"/>
                </a:tc>
              </a:tr>
              <a:tr h="1375375">
                <a:tc>
                  <a:txBody>
                    <a:bodyPr/>
                    <a:lstStyle/>
                    <a:p>
                      <a:pPr indent="0" lvl="0" marL="0" marR="0" rtl="0" algn="l">
                        <a:spcBef>
                          <a:spcPts val="0"/>
                        </a:spcBef>
                        <a:spcAft>
                          <a:spcPts val="0"/>
                        </a:spcAft>
                        <a:buNone/>
                      </a:pPr>
                      <a:r>
                        <a:rPr lang="en-US" sz="1800" u="none" cap="none" strike="noStrike"/>
                        <a:t>Tracey Wilkinson, MD, MPH</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Researcher - principal or named investigator (include even if your institution receives the research grant and manages the funds)-Bayer|Researcher - principal or named investigator (include even if your institution receives the research grant and manages the funds)-Cooper Surgical Cooper Surgical (Relationship has ended)|Researcher - principal or named investigator (include even if your institution receives the research grant and manages the funds)-Merck Merck (Relationship has ended) - 01/22/2025</a:t>
                      </a:r>
                      <a:endParaRPr b="0" i="0" sz="1800" u="none" cap="none" strike="noStrike">
                        <a:solidFill>
                          <a:srgbClr val="000000"/>
                        </a:solidFill>
                        <a:latin typeface="Calibri"/>
                        <a:ea typeface="Calibri"/>
                        <a:cs typeface="Calibri"/>
                        <a:sym typeface="Calibri"/>
                      </a:endParaRPr>
                    </a:p>
                  </a:txBody>
                  <a:tcPr marT="3775" marB="0" marR="3775" marL="3775" anchor="b"/>
                </a:tc>
              </a:tr>
              <a:tr h="826750">
                <a:tc>
                  <a:txBody>
                    <a:bodyPr/>
                    <a:lstStyle/>
                    <a:p>
                      <a:pPr indent="0" lvl="0" marL="0" marR="0" rtl="0" algn="l">
                        <a:spcBef>
                          <a:spcPts val="0"/>
                        </a:spcBef>
                        <a:spcAft>
                          <a:spcPts val="0"/>
                        </a:spcAft>
                        <a:buNone/>
                      </a:pPr>
                      <a:r>
                        <a:rPr lang="en-US" sz="1800" u="none" cap="none" strike="noStrike"/>
                        <a:t>Elise Berlan,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Researcher - principal or named investigator (include even if your institution receives the research grant and manages the funds)-Organon (Relationship has ended)|Consulting Fee-Bayer Corporation (Relationship has ended)|Honoraria-Organon - 10/07/2024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Alla Vash-Margita,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Speakers Bureau-Bayer Corporation (Relationship has ended) - 07/22/2024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May Lau,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Speakers Bureau-Merck Merck - 09/13/2024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Lisa Mihaly, NA</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Speakers Bureau-Organogenesis, Inc. - 01/27/2025</a:t>
                      </a:r>
                      <a:endParaRPr b="0" i="0" sz="1800" u="none" cap="none" strike="noStrike">
                        <a:solidFill>
                          <a:srgbClr val="000000"/>
                        </a:solidFill>
                        <a:latin typeface="Calibri"/>
                        <a:ea typeface="Calibri"/>
                        <a:cs typeface="Calibri"/>
                        <a:sym typeface="Calibri"/>
                      </a:endParaRPr>
                    </a:p>
                  </a:txBody>
                  <a:tcPr marT="3775" marB="0" marR="3775" marL="3775" anchor="b"/>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pic>
        <p:nvPicPr>
          <p:cNvPr id="117" name="Google Shape;117;p5"/>
          <p:cNvPicPr preferRelativeResize="0"/>
          <p:nvPr/>
        </p:nvPicPr>
        <p:blipFill rotWithShape="1">
          <a:blip r:embed="rId3">
            <a:alphaModFix/>
          </a:blip>
          <a:srcRect b="0" l="0" r="0" t="0"/>
          <a:stretch/>
        </p:blipFill>
        <p:spPr>
          <a:xfrm>
            <a:off x="0" y="0"/>
            <a:ext cx="18288058" cy="10287000"/>
          </a:xfrm>
          <a:prstGeom prst="rect">
            <a:avLst/>
          </a:prstGeom>
          <a:noFill/>
          <a:ln>
            <a:noFill/>
          </a:ln>
        </p:spPr>
      </p:pic>
      <p:sp>
        <p:nvSpPr>
          <p:cNvPr id="118" name="Google Shape;118;p5"/>
          <p:cNvSpPr txBox="1"/>
          <p:nvPr/>
        </p:nvSpPr>
        <p:spPr>
          <a:xfrm>
            <a:off x="546100" y="2562327"/>
            <a:ext cx="16814800" cy="6889752"/>
          </a:xfrm>
          <a:prstGeom prst="rect">
            <a:avLst/>
          </a:prstGeom>
          <a:noFill/>
          <a:ln>
            <a:noFill/>
          </a:ln>
        </p:spPr>
        <p:txBody>
          <a:bodyPr anchorCtr="0" anchor="t" bIns="182875" lIns="182875" spcFirstLastPara="1" rIns="182875" wrap="square" tIns="182875">
            <a:noAutofit/>
          </a:bodyPr>
          <a:lstStyle/>
          <a:p>
            <a:pPr indent="0" lvl="0" marL="0" marR="0" rtl="0" algn="just">
              <a:lnSpc>
                <a:spcPct val="120000"/>
              </a:lnSpc>
              <a:spcBef>
                <a:spcPts val="0"/>
              </a:spcBef>
              <a:spcAft>
                <a:spcPts val="0"/>
              </a:spcAft>
              <a:buNone/>
            </a:pPr>
            <a:r>
              <a:rPr lang="en-US" sz="1800">
                <a:solidFill>
                  <a:srgbClr val="002664"/>
                </a:solidFill>
                <a:latin typeface="Calibri"/>
                <a:ea typeface="Calibri"/>
                <a:cs typeface="Calibri"/>
                <a:sym typeface="Calibri"/>
              </a:rPr>
              <a:t> </a:t>
            </a:r>
            <a:endParaRPr/>
          </a:p>
        </p:txBody>
      </p:sp>
      <p:sp>
        <p:nvSpPr>
          <p:cNvPr id="119" name="Google Shape;119;p5"/>
          <p:cNvSpPr/>
          <p:nvPr/>
        </p:nvSpPr>
        <p:spPr>
          <a:xfrm>
            <a:off x="736600" y="1257300"/>
            <a:ext cx="16814800" cy="73866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3600">
                <a:solidFill>
                  <a:srgbClr val="002664"/>
                </a:solidFill>
                <a:latin typeface="Arial"/>
                <a:ea typeface="Arial"/>
                <a:cs typeface="Arial"/>
                <a:sym typeface="Arial"/>
              </a:rPr>
              <a:t>Speaker(s) Disclosure Information:</a:t>
            </a:r>
            <a:endParaRPr/>
          </a:p>
        </p:txBody>
      </p:sp>
      <p:sp>
        <p:nvSpPr>
          <p:cNvPr id="120" name="Google Shape;120;p5"/>
          <p:cNvSpPr txBox="1"/>
          <p:nvPr/>
        </p:nvSpPr>
        <p:spPr>
          <a:xfrm>
            <a:off x="736600" y="1486338"/>
            <a:ext cx="16814800" cy="6889752"/>
          </a:xfrm>
          <a:prstGeom prst="rect">
            <a:avLst/>
          </a:prstGeom>
          <a:noFill/>
          <a:ln>
            <a:noFill/>
          </a:ln>
        </p:spPr>
        <p:txBody>
          <a:bodyPr anchorCtr="0" anchor="t" bIns="182875" lIns="182875" spcFirstLastPara="1" rIns="182875" wrap="square" tIns="182875">
            <a:noAutofit/>
          </a:bodyPr>
          <a:lstStyle/>
          <a:p>
            <a:pPr indent="0" lvl="0" marL="0" marR="0" rtl="0" algn="just">
              <a:lnSpc>
                <a:spcPct val="120000"/>
              </a:lnSpc>
              <a:spcBef>
                <a:spcPts val="0"/>
              </a:spcBef>
              <a:spcAft>
                <a:spcPts val="0"/>
              </a:spcAft>
              <a:buNone/>
            </a:pPr>
            <a:r>
              <a:rPr lang="en-US" sz="1800">
                <a:solidFill>
                  <a:srgbClr val="002664"/>
                </a:solidFill>
                <a:latin typeface="Calibri"/>
                <a:ea typeface="Calibri"/>
                <a:cs typeface="Calibri"/>
                <a:sym typeface="Calibri"/>
              </a:rPr>
              <a:t> </a:t>
            </a:r>
            <a:endParaRPr/>
          </a:p>
        </p:txBody>
      </p:sp>
      <p:graphicFrame>
        <p:nvGraphicFramePr>
          <p:cNvPr id="121" name="Google Shape;121;p5"/>
          <p:cNvGraphicFramePr/>
          <p:nvPr/>
        </p:nvGraphicFramePr>
        <p:xfrm>
          <a:off x="876300" y="2147030"/>
          <a:ext cx="3000000" cy="3000000"/>
        </p:xfrm>
        <a:graphic>
          <a:graphicData uri="http://schemas.openxmlformats.org/drawingml/2006/table">
            <a:tbl>
              <a:tblPr>
                <a:noFill/>
                <a:tableStyleId>{C1B591DE-191F-4164-98C1-82F664DADE62}</a:tableStyleId>
              </a:tblPr>
              <a:tblGrid>
                <a:gridCol w="4714825"/>
                <a:gridCol w="11960275"/>
              </a:tblGrid>
              <a:tr h="278100">
                <a:tc>
                  <a:txBody>
                    <a:bodyPr/>
                    <a:lstStyle/>
                    <a:p>
                      <a:pPr indent="0" lvl="0" marL="0" marR="0" rtl="0" algn="l">
                        <a:spcBef>
                          <a:spcPts val="0"/>
                        </a:spcBef>
                        <a:spcAft>
                          <a:spcPts val="0"/>
                        </a:spcAft>
                        <a:buNone/>
                      </a:pPr>
                      <a:r>
                        <a:rPr lang="en-US" sz="1800" u="none" cap="none" strike="noStrike"/>
                        <a:t>Beth Rackow,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Advisor-Allara Health - 10/17/2024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Lori Bruce, PhD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Advisor-Astellas - 09/25/2024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Michele Hacker, NA</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Advisor-Axena - 02/11/2025</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Lea Widdice,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Advisor-binx - 01/09/2025</a:t>
                      </a:r>
                      <a:endParaRPr b="0" i="0" sz="1800" u="none" cap="none" strike="noStrike">
                        <a:solidFill>
                          <a:srgbClr val="000000"/>
                        </a:solidFill>
                        <a:latin typeface="Calibri"/>
                        <a:ea typeface="Calibri"/>
                        <a:cs typeface="Calibri"/>
                        <a:sym typeface="Calibri"/>
                      </a:endParaRPr>
                    </a:p>
                  </a:txBody>
                  <a:tcPr marT="3775" marB="0" marR="3775" marL="3775" anchor="b"/>
                </a:tc>
              </a:tr>
              <a:tr h="1101050">
                <a:tc>
                  <a:txBody>
                    <a:bodyPr/>
                    <a:lstStyle/>
                    <a:p>
                      <a:pPr indent="0" lvl="0" marL="0" marR="0" rtl="0" algn="l">
                        <a:spcBef>
                          <a:spcPts val="0"/>
                        </a:spcBef>
                        <a:spcAft>
                          <a:spcPts val="0"/>
                        </a:spcAft>
                        <a:buNone/>
                      </a:pPr>
                      <a:r>
                        <a:rPr lang="en-US" sz="1800" u="none" cap="none" strike="noStrike"/>
                        <a:t>Angela Weyand,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Advisor-Sanofi Genzyme|Advisor-HEMA Biologics (Relationship has ended)|Advisor-Spark (Relationship has ended)|Advisor-Pfizer, Inc. (Relationship has ended)|Advisor-Spark Biomedical|Advisor-Novo Nordisk (Relationship has ended)|Advisor-Biomarin (Relationship has ended)|Honoraria-Octapharma (Relationship has ended)|Advisor-Takeda|Advisor-Hemab|Advisor-Genentech, Inc.|Advisor-Bayer Corporation (Relationship has ended) - 09/03/2024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Julie Maslowsky, PhD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Consulting Fee-HRA Pharma (Relationship has ended) - 01/24/2025</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Deepti Gupta,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Consulting Fee-NoblePharma (Relationship has ended) - 10/24/2024</a:t>
                      </a:r>
                      <a:endParaRPr b="0" i="0" sz="1800" u="none" cap="none" strike="noStrike">
                        <a:solidFill>
                          <a:srgbClr val="000000"/>
                        </a:solidFill>
                        <a:latin typeface="Calibri"/>
                        <a:ea typeface="Calibri"/>
                        <a:cs typeface="Calibri"/>
                        <a:sym typeface="Calibri"/>
                      </a:endParaRPr>
                    </a:p>
                  </a:txBody>
                  <a:tcPr marT="3775" marB="0" marR="3775" marL="3775" anchor="b"/>
                </a:tc>
              </a:tr>
              <a:tr h="1101050">
                <a:tc>
                  <a:txBody>
                    <a:bodyPr/>
                    <a:lstStyle/>
                    <a:p>
                      <a:pPr indent="0" lvl="0" marL="0" marR="0" rtl="0" algn="l">
                        <a:spcBef>
                          <a:spcPts val="0"/>
                        </a:spcBef>
                        <a:spcAft>
                          <a:spcPts val="0"/>
                        </a:spcAft>
                        <a:buNone/>
                      </a:pPr>
                      <a:r>
                        <a:rPr lang="en-US" sz="1800" u="none" cap="none" strike="noStrike"/>
                        <a:t>Megan Brown,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Consulting Fee-Sanofi Genzyme (Relationship has ended)|Researcher - principal or named investigator (include even if your institution receives the research grant and manages the funds)-Star Therapeutics|Consulting Fee-Hema Biologics (Relationship has ended)|Researcher - principal or named investigator (include even if your institution receives the research grant and manages the funds)-Sanguina (Relationship has ended) - 01/28/2025</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Jennifer John, NA</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Employment-Roon - 01/12/2025</a:t>
                      </a:r>
                      <a:endParaRPr b="0" i="0" sz="1800" u="none" cap="none" strike="noStrike">
                        <a:solidFill>
                          <a:srgbClr val="000000"/>
                        </a:solidFill>
                        <a:latin typeface="Calibri"/>
                        <a:ea typeface="Calibri"/>
                        <a:cs typeface="Calibri"/>
                        <a:sym typeface="Calibri"/>
                      </a:endParaRPr>
                    </a:p>
                  </a:txBody>
                  <a:tcPr marT="3775" marB="0" marR="3775" marL="3775" anchor="b"/>
                </a:tc>
              </a:tr>
              <a:tr h="552425">
                <a:tc>
                  <a:txBody>
                    <a:bodyPr/>
                    <a:lstStyle/>
                    <a:p>
                      <a:pPr indent="0" lvl="0" marL="0" marR="0" rtl="0" algn="l">
                        <a:spcBef>
                          <a:spcPts val="0"/>
                        </a:spcBef>
                        <a:spcAft>
                          <a:spcPts val="0"/>
                        </a:spcAft>
                        <a:buNone/>
                      </a:pPr>
                      <a:r>
                        <a:rPr lang="en-US" sz="1800" u="none" cap="none" strike="noStrike"/>
                        <a:t>Jill Hamilton,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Grant Support-Eli Lilly and Company|Membership on Advisory Committees-Novo Nordisk (Relationship has ended)|Grant Support-Novo Nordisk - 12/09/2024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Melissa Kottke,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Grant Support-Merck Merck (Relationship has ended)|Consulting Fee-HRA Pharma (Relationship has ended) - 09/02/2024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Paige Porrett, MD, PhD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Grant Support-United Therapeutics (Relationship has ended) - 09/21/2024</a:t>
                      </a:r>
                      <a:endParaRPr b="0" i="0" sz="1800" u="none" cap="none" strike="noStrike">
                        <a:solidFill>
                          <a:srgbClr val="000000"/>
                        </a:solidFill>
                        <a:latin typeface="Calibri"/>
                        <a:ea typeface="Calibri"/>
                        <a:cs typeface="Calibri"/>
                        <a:sym typeface="Calibri"/>
                      </a:endParaRPr>
                    </a:p>
                  </a:txBody>
                  <a:tcPr marT="3775" marB="0" marR="3775" marL="3775" anchor="b"/>
                </a:tc>
              </a:tr>
              <a:tr h="552425">
                <a:tc>
                  <a:txBody>
                    <a:bodyPr/>
                    <a:lstStyle/>
                    <a:p>
                      <a:pPr indent="0" lvl="0" marL="0" marR="0" rtl="0" algn="l">
                        <a:spcBef>
                          <a:spcPts val="0"/>
                        </a:spcBef>
                        <a:spcAft>
                          <a:spcPts val="0"/>
                        </a:spcAft>
                        <a:buNone/>
                      </a:pPr>
                      <a:r>
                        <a:rPr lang="en-US" sz="1800" u="none" cap="none" strike="noStrike"/>
                        <a:t>Heather Millar, NA</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Honoraria-Bayer Corporation|Membership on Advisory Committees or Review Panels, Board Membership, etc.-Bayer Corporation - 11/05/2024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Jonas Swartz, MD, MPH</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Honoraria-Organon - 09/03/2024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Kate Debiec,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Honoraria-Organon - 09/13/2024</a:t>
                      </a:r>
                      <a:endParaRPr b="0" i="0" sz="1800" u="none" cap="none" strike="noStrike">
                        <a:solidFill>
                          <a:srgbClr val="000000"/>
                        </a:solidFill>
                        <a:latin typeface="Calibri"/>
                        <a:ea typeface="Calibri"/>
                        <a:cs typeface="Calibri"/>
                        <a:sym typeface="Calibri"/>
                      </a:endParaRPr>
                    </a:p>
                  </a:txBody>
                  <a:tcPr marT="3775" marB="0" marR="3775" marL="3775" anchor="b"/>
                </a:tc>
              </a:tr>
              <a:tr h="278100">
                <a:tc>
                  <a:txBody>
                    <a:bodyPr/>
                    <a:lstStyle/>
                    <a:p>
                      <a:pPr indent="0" lvl="0" marL="0" marR="0" rtl="0" algn="l">
                        <a:spcBef>
                          <a:spcPts val="0"/>
                        </a:spcBef>
                        <a:spcAft>
                          <a:spcPts val="0"/>
                        </a:spcAft>
                        <a:buNone/>
                      </a:pPr>
                      <a:r>
                        <a:rPr lang="en-US" sz="1800" u="none" cap="none" strike="noStrike"/>
                        <a:t>Areej Hassan, MD</a:t>
                      </a:r>
                      <a:endParaRPr b="0" i="0" sz="1800" u="none" cap="none" strike="noStrike">
                        <a:solidFill>
                          <a:srgbClr val="000000"/>
                        </a:solidFill>
                        <a:latin typeface="Calibri"/>
                        <a:ea typeface="Calibri"/>
                        <a:cs typeface="Calibri"/>
                        <a:sym typeface="Calibri"/>
                      </a:endParaRPr>
                    </a:p>
                  </a:txBody>
                  <a:tcPr marT="3775" marB="0" marR="3775" marL="3775" anchor="b"/>
                </a:tc>
                <a:tc>
                  <a:txBody>
                    <a:bodyPr/>
                    <a:lstStyle/>
                    <a:p>
                      <a:pPr indent="0" lvl="0" marL="0" marR="0" rtl="0" algn="l">
                        <a:spcBef>
                          <a:spcPts val="0"/>
                        </a:spcBef>
                        <a:spcAft>
                          <a:spcPts val="0"/>
                        </a:spcAft>
                        <a:buNone/>
                      </a:pPr>
                      <a:r>
                        <a:rPr lang="en-US" sz="1800" u="none" cap="none" strike="noStrike"/>
                        <a:t>Honoraria-Organon - 10/28/2024</a:t>
                      </a:r>
                      <a:endParaRPr b="0" i="0" sz="1800" u="none" cap="none" strike="noStrike">
                        <a:solidFill>
                          <a:srgbClr val="000000"/>
                        </a:solidFill>
                        <a:latin typeface="Calibri"/>
                        <a:ea typeface="Calibri"/>
                        <a:cs typeface="Calibri"/>
                        <a:sym typeface="Calibri"/>
                      </a:endParaRPr>
                    </a:p>
                  </a:txBody>
                  <a:tcPr marT="3775" marB="0" marR="3775" marL="3775" anchor="b"/>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p6"/>
          <p:cNvPicPr preferRelativeResize="0"/>
          <p:nvPr/>
        </p:nvPicPr>
        <p:blipFill rotWithShape="1">
          <a:blip r:embed="rId3">
            <a:alphaModFix/>
          </a:blip>
          <a:srcRect b="0" l="0" r="0" t="0"/>
          <a:stretch/>
        </p:blipFill>
        <p:spPr>
          <a:xfrm>
            <a:off x="0" y="0"/>
            <a:ext cx="18288058" cy="10287000"/>
          </a:xfrm>
          <a:prstGeom prst="rect">
            <a:avLst/>
          </a:prstGeom>
          <a:noFill/>
          <a:ln>
            <a:noFill/>
          </a:ln>
        </p:spPr>
      </p:pic>
      <p:sp>
        <p:nvSpPr>
          <p:cNvPr id="127" name="Google Shape;127;p6"/>
          <p:cNvSpPr/>
          <p:nvPr/>
        </p:nvSpPr>
        <p:spPr>
          <a:xfrm>
            <a:off x="736600" y="747674"/>
            <a:ext cx="16814800" cy="73866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3600">
                <a:solidFill>
                  <a:srgbClr val="002664"/>
                </a:solidFill>
                <a:latin typeface="Arial"/>
                <a:ea typeface="Arial"/>
                <a:cs typeface="Arial"/>
                <a:sym typeface="Arial"/>
              </a:rPr>
              <a:t>Speakers and Faculty </a:t>
            </a:r>
            <a:endParaRPr b="1" sz="3600">
              <a:solidFill>
                <a:srgbClr val="0080B0"/>
              </a:solidFill>
              <a:latin typeface="Arial"/>
              <a:ea typeface="Arial"/>
              <a:cs typeface="Arial"/>
              <a:sym typeface="Arial"/>
            </a:endParaRPr>
          </a:p>
        </p:txBody>
      </p:sp>
      <p:graphicFrame>
        <p:nvGraphicFramePr>
          <p:cNvPr id="128" name="Google Shape;128;p6"/>
          <p:cNvGraphicFramePr/>
          <p:nvPr/>
        </p:nvGraphicFramePr>
        <p:xfrm>
          <a:off x="736600" y="1834175"/>
          <a:ext cx="3000000" cy="3000000"/>
        </p:xfrm>
        <a:graphic>
          <a:graphicData uri="http://schemas.openxmlformats.org/drawingml/2006/table">
            <a:tbl>
              <a:tblPr>
                <a:noFill/>
                <a:tableStyleId>{6FB72C97-F513-42AA-9466-E450894D8CDB}</a:tableStyleId>
              </a:tblPr>
              <a:tblGrid>
                <a:gridCol w="5461000"/>
                <a:gridCol w="5461000"/>
                <a:gridCol w="5461000"/>
              </a:tblGrid>
              <a:tr h="381000">
                <a:tc>
                  <a:txBody>
                    <a:bodyPr/>
                    <a:lstStyle/>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Jasmine Abdulcadir,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Arlette Adauy,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Jessica Addison</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Anjali Aggarwal,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Avanthi Ajjarapu, MD,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Jonathan Alexander,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Natalie Alexander, BSN</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Lisa Allen,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Jennifer Anadio</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Sarah Ann Anderson-Burnett, MD,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Leslie Appiah,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Janeen Arbuckle,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Taylor Argo,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Kristina Arion, NA</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Maureen Baldwin,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Jacqueline Bangma,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Rebecca Barmherzig,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Kyle Baum</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Jennifer Bercaw-Pratt,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Elise Berlan,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Christina Blanchard, MS</a:t>
                      </a:r>
                      <a:endParaRPr>
                        <a:solidFill>
                          <a:schemeClr val="dk1"/>
                        </a:solidFill>
                      </a:endParaRPr>
                    </a:p>
                    <a:p>
                      <a:pPr indent="0" lvl="0" marL="0" rtl="0" algn="just">
                        <a:lnSpc>
                          <a:spcPct val="120000"/>
                        </a:lnSpc>
                        <a:spcBef>
                          <a:spcPts val="0"/>
                        </a:spcBef>
                        <a:spcAft>
                          <a:spcPts val="0"/>
                        </a:spcAft>
                        <a:buNone/>
                      </a:pPr>
                      <a:r>
                        <a:rPr lang="en-US" sz="1800">
                          <a:solidFill>
                            <a:srgbClr val="002664"/>
                          </a:solidFill>
                          <a:latin typeface="Calibri"/>
                          <a:ea typeface="Calibri"/>
                          <a:cs typeface="Calibri"/>
                          <a:sym typeface="Calibri"/>
                        </a:rPr>
                        <a:t>Valerie Bloomfield, MD</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SzPts val="1100"/>
                        <a:buFont typeface="Arial"/>
                        <a:buNone/>
                      </a:pPr>
                      <a:r>
                        <a:rPr lang="en-US" sz="1800">
                          <a:solidFill>
                            <a:srgbClr val="002664"/>
                          </a:solidFill>
                          <a:latin typeface="Calibri"/>
                          <a:ea typeface="Calibri"/>
                          <a:cs typeface="Calibri"/>
                          <a:sym typeface="Calibri"/>
                        </a:rPr>
                        <a:t>Margaret Bolan</a:t>
                      </a:r>
                      <a:endParaRPr sz="1800">
                        <a:solidFill>
                          <a:srgbClr val="002664"/>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Amy Boone,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Adam Booser,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Philippa Brain,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Lesley Breech,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Daniela  Brissett,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Megan Brown,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Lori Bruce,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Amanda Bryson,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Morgan Buchanan,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Sara Buckelew, MD,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Stefanie Cardamone</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Susan Carroll,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Laura Cesarato,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Serena Chan,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Krista Childress,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Stephanie Cizek,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Rachel Cline</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Chanelle Coble-Sadaphal,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Marie-Teresa Colbert, MD,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Joshua Colvin, BS</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Victoria  Crofts</a:t>
                      </a:r>
                      <a:endParaRPr>
                        <a:solidFill>
                          <a:schemeClr val="dk1"/>
                        </a:solidFill>
                      </a:endParaRPr>
                    </a:p>
                    <a:p>
                      <a:pPr indent="0" lvl="0" marL="0" rtl="0" algn="just">
                        <a:lnSpc>
                          <a:spcPct val="120000"/>
                        </a:lnSpc>
                        <a:spcBef>
                          <a:spcPts val="0"/>
                        </a:spcBef>
                        <a:spcAft>
                          <a:spcPts val="0"/>
                        </a:spcAft>
                        <a:buNone/>
                      </a:pPr>
                      <a:r>
                        <a:rPr lang="en-US" sz="1800">
                          <a:solidFill>
                            <a:srgbClr val="002664"/>
                          </a:solidFill>
                          <a:latin typeface="Calibri"/>
                          <a:ea typeface="Calibri"/>
                          <a:cs typeface="Calibri"/>
                          <a:sym typeface="Calibri"/>
                        </a:rPr>
                        <a:t>Julia Cron, MD</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SzPts val="1100"/>
                        <a:buFont typeface="Arial"/>
                        <a:buNone/>
                      </a:pPr>
                      <a:r>
                        <a:rPr lang="en-US" sz="1800">
                          <a:solidFill>
                            <a:srgbClr val="002664"/>
                          </a:solidFill>
                          <a:latin typeface="Calibri"/>
                          <a:ea typeface="Calibri"/>
                          <a:cs typeface="Calibri"/>
                          <a:sym typeface="Calibri"/>
                        </a:rPr>
                        <a:t>Lauren Damle, MD</a:t>
                      </a:r>
                      <a:endParaRPr sz="1800">
                        <a:solidFill>
                          <a:srgbClr val="002664"/>
                        </a:solidFill>
                        <a:latin typeface="Calibri"/>
                        <a:ea typeface="Calibri"/>
                        <a:cs typeface="Calibri"/>
                        <a:sym typeface="Calibri"/>
                      </a:endParaRPr>
                    </a:p>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Kirsten Das,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Kate Debiec,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Jennifer Dietrich,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Melina Dendrinos,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Sheri Denslow,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Amy DiVasta,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Tazim Dowlut-McElroy,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Gail Draut, NP</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Mikayla Ecker</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Dana Elborno,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Tobias Everett</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Mina Farahzad, MD,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Justine  Fonte,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Jenny Gallagher,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Amitha Ganti,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Chelsea Garnett,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Julia Geynisman-Tan,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Veronica Gomez-Lobo,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Julia Grabowski,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Sarah Green,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Deepti Gupta,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Michele Hacker, NA</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Jill Hamilton, MD</a:t>
                      </a:r>
                      <a:endParaRPr>
                        <a:solidFill>
                          <a:schemeClr val="dk1"/>
                        </a:solidFill>
                      </a:endParaRPr>
                    </a:p>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id="133" name="Google Shape;133;p7"/>
          <p:cNvPicPr preferRelativeResize="0"/>
          <p:nvPr/>
        </p:nvPicPr>
        <p:blipFill rotWithShape="1">
          <a:blip r:embed="rId3">
            <a:alphaModFix/>
          </a:blip>
          <a:srcRect b="0" l="0" r="0" t="0"/>
          <a:stretch/>
        </p:blipFill>
        <p:spPr>
          <a:xfrm>
            <a:off x="0" y="0"/>
            <a:ext cx="18288058" cy="10287000"/>
          </a:xfrm>
          <a:prstGeom prst="rect">
            <a:avLst/>
          </a:prstGeom>
          <a:noFill/>
          <a:ln>
            <a:noFill/>
          </a:ln>
        </p:spPr>
      </p:pic>
      <p:sp>
        <p:nvSpPr>
          <p:cNvPr id="134" name="Google Shape;134;p7"/>
          <p:cNvSpPr/>
          <p:nvPr/>
        </p:nvSpPr>
        <p:spPr>
          <a:xfrm>
            <a:off x="736600" y="747674"/>
            <a:ext cx="16814700" cy="738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3600">
                <a:solidFill>
                  <a:srgbClr val="002664"/>
                </a:solidFill>
                <a:latin typeface="Arial"/>
                <a:ea typeface="Arial"/>
                <a:cs typeface="Arial"/>
                <a:sym typeface="Arial"/>
              </a:rPr>
              <a:t>Speakers and Faculty </a:t>
            </a:r>
            <a:endParaRPr b="1" sz="3600">
              <a:solidFill>
                <a:srgbClr val="0080B0"/>
              </a:solidFill>
              <a:latin typeface="Arial"/>
              <a:ea typeface="Arial"/>
              <a:cs typeface="Arial"/>
              <a:sym typeface="Arial"/>
            </a:endParaRPr>
          </a:p>
        </p:txBody>
      </p:sp>
      <p:sp>
        <p:nvSpPr>
          <p:cNvPr id="135" name="Google Shape;135;p7"/>
          <p:cNvSpPr txBox="1"/>
          <p:nvPr/>
        </p:nvSpPr>
        <p:spPr>
          <a:xfrm>
            <a:off x="11791450" y="3208913"/>
            <a:ext cx="16814700" cy="6889800"/>
          </a:xfrm>
          <a:prstGeom prst="rect">
            <a:avLst/>
          </a:prstGeom>
          <a:noFill/>
          <a:ln>
            <a:noFill/>
          </a:ln>
        </p:spPr>
        <p:txBody>
          <a:bodyPr anchorCtr="0" anchor="t" bIns="182875" lIns="182875" spcFirstLastPara="1" rIns="182875" wrap="square" tIns="182875">
            <a:noAutofit/>
          </a:bodyPr>
          <a:lstStyle/>
          <a:p>
            <a:pPr indent="0" lvl="0" marL="0" marR="0" rtl="0" algn="just">
              <a:lnSpc>
                <a:spcPct val="120000"/>
              </a:lnSpc>
              <a:spcBef>
                <a:spcPts val="0"/>
              </a:spcBef>
              <a:spcAft>
                <a:spcPts val="0"/>
              </a:spcAft>
              <a:buNone/>
            </a:pPr>
            <a:r>
              <a:t/>
            </a:r>
            <a:endParaRPr/>
          </a:p>
          <a:p>
            <a:pPr indent="0" lvl="0" marL="0" marR="0" rtl="0" algn="just">
              <a:lnSpc>
                <a:spcPct val="120000"/>
              </a:lnSpc>
              <a:spcBef>
                <a:spcPts val="0"/>
              </a:spcBef>
              <a:spcAft>
                <a:spcPts val="0"/>
              </a:spcAft>
              <a:buNone/>
            </a:pPr>
            <a:r>
              <a:t/>
            </a:r>
            <a:endParaRPr/>
          </a:p>
          <a:p>
            <a:pPr indent="0" lvl="0" marL="0" marR="0" rtl="0" algn="just">
              <a:lnSpc>
                <a:spcPct val="120000"/>
              </a:lnSpc>
              <a:spcBef>
                <a:spcPts val="0"/>
              </a:spcBef>
              <a:spcAft>
                <a:spcPts val="0"/>
              </a:spcAft>
              <a:buNone/>
            </a:pPr>
            <a:r>
              <a:t/>
            </a:r>
            <a:endParaRPr/>
          </a:p>
        </p:txBody>
      </p:sp>
      <p:graphicFrame>
        <p:nvGraphicFramePr>
          <p:cNvPr id="136" name="Google Shape;136;p7"/>
          <p:cNvGraphicFramePr/>
          <p:nvPr/>
        </p:nvGraphicFramePr>
        <p:xfrm>
          <a:off x="736600" y="1830250"/>
          <a:ext cx="3000000" cy="3000000"/>
        </p:xfrm>
        <a:graphic>
          <a:graphicData uri="http://schemas.openxmlformats.org/drawingml/2006/table">
            <a:tbl>
              <a:tblPr>
                <a:noFill/>
                <a:tableStyleId>{6FB72C97-F513-42AA-9466-E450894D8CDB}</a:tableStyleId>
              </a:tblPr>
              <a:tblGrid>
                <a:gridCol w="5461000"/>
                <a:gridCol w="5461000"/>
                <a:gridCol w="5461000"/>
              </a:tblGrid>
              <a:tr h="381000">
                <a:tc>
                  <a:txBody>
                    <a:bodyPr/>
                    <a:lstStyle/>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Kristin Hare,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Megan Harrison,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Areej Hassan,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Angela Hernandez,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Marcy Hoath</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Alice Holscher,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Kim Hoover,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Elizabeth Hovel</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Andrea Huneeus,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Erin Isaacson,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Abigail Iseyemi,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Megan Jacobs,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Jason Jarin,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Michael Jochum</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Jennifer John</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Lauren Kanner,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Kristin Katharina, MD,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Olga Kciuk,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Uchenna Kennedy,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Victoria Kennerley, MSPH</a:t>
                      </a:r>
                      <a:endParaRPr>
                        <a:solidFill>
                          <a:schemeClr val="dk1"/>
                        </a:solidFill>
                      </a:endParaRPr>
                    </a:p>
                    <a:p>
                      <a:pPr indent="0" lvl="0" marL="0" rtl="0" algn="just">
                        <a:lnSpc>
                          <a:spcPct val="120000"/>
                        </a:lnSpc>
                        <a:spcBef>
                          <a:spcPts val="0"/>
                        </a:spcBef>
                        <a:spcAft>
                          <a:spcPts val="0"/>
                        </a:spcAft>
                        <a:buNone/>
                      </a:pPr>
                      <a:r>
                        <a:rPr lang="en-US" sz="1800">
                          <a:solidFill>
                            <a:srgbClr val="002664"/>
                          </a:solidFill>
                          <a:latin typeface="Calibri"/>
                          <a:ea typeface="Calibri"/>
                          <a:cs typeface="Calibri"/>
                          <a:sym typeface="Calibri"/>
                        </a:rPr>
                        <a:t>Sinah Kim, BS</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SzPts val="1100"/>
                        <a:buFont typeface="Arial"/>
                        <a:buNone/>
                      </a:pPr>
                      <a:r>
                        <a:rPr lang="en-US" sz="1800">
                          <a:solidFill>
                            <a:srgbClr val="002664"/>
                          </a:solidFill>
                          <a:latin typeface="Calibri"/>
                          <a:ea typeface="Calibri"/>
                          <a:cs typeface="Calibri"/>
                          <a:sym typeface="Calibri"/>
                        </a:rPr>
                        <a:t>Sari Kives, MD</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Lucy Koroma, MSN</a:t>
                      </a:r>
                      <a:endParaRPr sz="1800">
                        <a:solidFill>
                          <a:srgbClr val="002664"/>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Melissa Kottke,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Lauren Kroll-Wheeler,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Marisa Labovsky,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Blair Lacy,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May Lau,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Ashli Lawson,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Eugenie Lehembre-Shiah,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Justin Lim,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Ethan Litman,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Amy Lossie,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Alena Lovi-Borgmann,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Shannon Lyon</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Jacqueline Maher,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Sofia Malave</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Kalyani Marathe,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Julie Maslowsky,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Allison Mayhew,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Caitlin McCarthy,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Kate McCracken,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Michelle McGowan, PhD</a:t>
                      </a:r>
                      <a:endParaRPr>
                        <a:solidFill>
                          <a:schemeClr val="dk1"/>
                        </a:solidFill>
                      </a:endParaRPr>
                    </a:p>
                    <a:p>
                      <a:pPr indent="0" lvl="0" marL="0" rtl="0" algn="just">
                        <a:lnSpc>
                          <a:spcPct val="120000"/>
                        </a:lnSpc>
                        <a:spcBef>
                          <a:spcPts val="0"/>
                        </a:spcBef>
                        <a:spcAft>
                          <a:spcPts val="0"/>
                        </a:spcAft>
                        <a:buNone/>
                      </a:pPr>
                      <a:r>
                        <a:rPr lang="en-US" sz="1800">
                          <a:solidFill>
                            <a:srgbClr val="002664"/>
                          </a:solidFill>
                          <a:latin typeface="Calibri"/>
                          <a:ea typeface="Calibri"/>
                          <a:cs typeface="Calibri"/>
                          <a:sym typeface="Calibri"/>
                        </a:rPr>
                        <a:t>Maeve McNamara, BA</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SzPts val="1100"/>
                        <a:buFont typeface="Arial"/>
                        <a:buNone/>
                      </a:pPr>
                      <a:r>
                        <a:rPr lang="en-US" sz="1800">
                          <a:solidFill>
                            <a:srgbClr val="002664"/>
                          </a:solidFill>
                          <a:latin typeface="Calibri"/>
                          <a:ea typeface="Calibri"/>
                          <a:cs typeface="Calibri"/>
                          <a:sym typeface="Calibri"/>
                        </a:rPr>
                        <a:t>Sarah McQuillan, MD</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Seema Menon, MD</a:t>
                      </a:r>
                      <a:endParaRPr sz="1800">
                        <a:solidFill>
                          <a:srgbClr val="002664"/>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Hannah Meyer, BS</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Lisa Mihaly</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Heather Millar</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Samantha Molsberry,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Brent Monseur,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Lisa Moon,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Aimee Morrison,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Pamela Murray, MD </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Swetha Naroji,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Antoinette Nguyen,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Kathleen O'Brien,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Alana Otto, MD,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Christine Pennesi,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Gabriela Perrotta,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Samantha Pfeifer,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Sarah Pitts,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Todd Ponsky,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Paige Porrett, MD,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Sasha Pradhan,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Anne-Marie Priebe, DO</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Beth Rackow,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Shandhini Raidoo, MD</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8"/>
          <p:cNvPicPr preferRelativeResize="0"/>
          <p:nvPr/>
        </p:nvPicPr>
        <p:blipFill rotWithShape="1">
          <a:blip r:embed="rId3">
            <a:alphaModFix/>
          </a:blip>
          <a:srcRect b="0" l="0" r="0" t="0"/>
          <a:stretch/>
        </p:blipFill>
        <p:spPr>
          <a:xfrm>
            <a:off x="0" y="0"/>
            <a:ext cx="18288058" cy="10287000"/>
          </a:xfrm>
          <a:prstGeom prst="rect">
            <a:avLst/>
          </a:prstGeom>
          <a:noFill/>
          <a:ln>
            <a:noFill/>
          </a:ln>
        </p:spPr>
      </p:pic>
      <p:sp>
        <p:nvSpPr>
          <p:cNvPr id="142" name="Google Shape;142;p8"/>
          <p:cNvSpPr/>
          <p:nvPr/>
        </p:nvSpPr>
        <p:spPr>
          <a:xfrm>
            <a:off x="736600" y="747674"/>
            <a:ext cx="16814700" cy="738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3600">
                <a:solidFill>
                  <a:srgbClr val="002664"/>
                </a:solidFill>
                <a:latin typeface="Arial"/>
                <a:ea typeface="Arial"/>
                <a:cs typeface="Arial"/>
                <a:sym typeface="Arial"/>
              </a:rPr>
              <a:t>Speakers and Faculty </a:t>
            </a:r>
            <a:endParaRPr b="1" sz="3600">
              <a:solidFill>
                <a:srgbClr val="0080B0"/>
              </a:solidFill>
              <a:latin typeface="Arial"/>
              <a:ea typeface="Arial"/>
              <a:cs typeface="Arial"/>
              <a:sym typeface="Arial"/>
            </a:endParaRPr>
          </a:p>
        </p:txBody>
      </p:sp>
      <p:graphicFrame>
        <p:nvGraphicFramePr>
          <p:cNvPr id="143" name="Google Shape;143;p8"/>
          <p:cNvGraphicFramePr/>
          <p:nvPr/>
        </p:nvGraphicFramePr>
        <p:xfrm>
          <a:off x="736600" y="1830250"/>
          <a:ext cx="3000000" cy="3000000"/>
        </p:xfrm>
        <a:graphic>
          <a:graphicData uri="http://schemas.openxmlformats.org/drawingml/2006/table">
            <a:tbl>
              <a:tblPr>
                <a:noFill/>
                <a:tableStyleId>{6FB72C97-F513-42AA-9466-E450894D8CDB}</a:tableStyleId>
              </a:tblPr>
              <a:tblGrid>
                <a:gridCol w="5461000"/>
                <a:gridCol w="5461000"/>
                <a:gridCol w="5461000"/>
              </a:tblGrid>
              <a:tr h="381000">
                <a:tc>
                  <a:txBody>
                    <a:bodyPr/>
                    <a:lstStyle/>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Natasha Ramsey,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Julia Raney,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Marissa Raymond-Flesch, MD,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Roxanne Rengifo,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Rebecca Richardson,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Mary Romano,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Amber Rose, None</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Monica Rosen,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Madeline Ross,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Lauren Roth,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Jennifer Salcedo,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Mary Sammel, ScD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Amy  Sass,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Mary Schmidt,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Anna Schwartz, NA</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Beth Schwartz,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Stephen Scott,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Michael Secter, MD, FRCSC</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Mila Shah-Bruce,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Lauren Sham,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Natalie Shaw,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Julia Shuford, BS</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Robert Sidonio, MD</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Christine Sieberg</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Jennifer Silk, DO</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Judith Simms-Cendan,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Andrea Simpson, MD, MSc, FRCSC</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Jessica Sims,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Abigail Smith, PA</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Anne Smith,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Madeline Smith, MA</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Nicole Smith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Nancy Sokkary,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Donald Sorrells,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Catherine Stamoulis, PhD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Hava Starkman,</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Paris Stowers,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Courtney Streur,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Shazeen Suleman, NA</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Megan Sumida,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Priyanka Suvarna</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Jonas Swartz, MD,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Kamilah Tebeau,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Thao Thieu,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Caitlin Treuting, MA</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Gylynthia Trotman, MD</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Guluzar Turan,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Nichole Tyson,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Ashley Vandermorris,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Alla Vash-Margita,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Anastasia Vatopolou,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Donna Walker, BSN</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Nada Warreth,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Taryn Wassmer,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Angela Weyand,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Lea Widdice,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Tracey Wilkinson, MD,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Olivia Winfrey,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Deborah Winograd , NA</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Lauren Wozniak, MD, MPH</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Ashley Wright,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Elizabeth Yerkes</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Lissa Yu,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Claudia Zajer,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Carolyn Ziegler</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Rima  Zigaitis</a:t>
                      </a:r>
                      <a:endParaRPr sz="1800">
                        <a:solidFill>
                          <a:srgbClr val="002664"/>
                        </a:solidFill>
                        <a:latin typeface="Calibri"/>
                        <a:ea typeface="Calibri"/>
                        <a:cs typeface="Calibri"/>
                        <a:sym typeface="Calibri"/>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Andrea Zuckerman, MD</a:t>
                      </a:r>
                      <a:endParaRPr>
                        <a:solidFill>
                          <a:schemeClr val="dk1"/>
                        </a:solidFill>
                      </a:endParaRPr>
                    </a:p>
                    <a:p>
                      <a:pPr indent="0" lvl="0" marL="0" rtl="0" algn="just">
                        <a:lnSpc>
                          <a:spcPct val="120000"/>
                        </a:lnSpc>
                        <a:spcBef>
                          <a:spcPts val="0"/>
                        </a:spcBef>
                        <a:spcAft>
                          <a:spcPts val="0"/>
                        </a:spcAft>
                        <a:buClr>
                          <a:schemeClr val="dk1"/>
                        </a:buClr>
                        <a:buFont typeface="Arial"/>
                        <a:buNone/>
                      </a:pPr>
                      <a:r>
                        <a:rPr lang="en-US" sz="1800">
                          <a:solidFill>
                            <a:srgbClr val="002664"/>
                          </a:solidFill>
                          <a:latin typeface="Calibri"/>
                          <a:ea typeface="Calibri"/>
                          <a:cs typeface="Calibri"/>
                          <a:sym typeface="Calibri"/>
                        </a:rPr>
                        <a:t>Noor Zwayne, MD</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id="148" name="Google Shape;148;p9"/>
          <p:cNvPicPr preferRelativeResize="0"/>
          <p:nvPr/>
        </p:nvPicPr>
        <p:blipFill rotWithShape="1">
          <a:blip r:embed="rId3">
            <a:alphaModFix/>
          </a:blip>
          <a:srcRect b="0" l="0" r="0" t="0"/>
          <a:stretch/>
        </p:blipFill>
        <p:spPr>
          <a:xfrm>
            <a:off x="0" y="0"/>
            <a:ext cx="18288058" cy="10287000"/>
          </a:xfrm>
          <a:prstGeom prst="rect">
            <a:avLst/>
          </a:prstGeom>
          <a:noFill/>
          <a:ln>
            <a:noFill/>
          </a:ln>
        </p:spPr>
      </p:pic>
      <p:sp>
        <p:nvSpPr>
          <p:cNvPr id="149" name="Google Shape;149;p9"/>
          <p:cNvSpPr txBox="1"/>
          <p:nvPr/>
        </p:nvSpPr>
        <p:spPr>
          <a:xfrm>
            <a:off x="914401" y="2658181"/>
            <a:ext cx="16459198" cy="6166612"/>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rgbClr val="FF0000"/>
              </a:buClr>
              <a:buSzPts val="1800"/>
              <a:buFont typeface="Calibri"/>
              <a:buNone/>
            </a:pPr>
            <a:br>
              <a:rPr lang="en-US" sz="1800">
                <a:solidFill>
                  <a:srgbClr val="FF0000"/>
                </a:solidFill>
                <a:latin typeface="Calibri"/>
                <a:ea typeface="Calibri"/>
                <a:cs typeface="Calibri"/>
                <a:sym typeface="Calibri"/>
              </a:rPr>
            </a:br>
            <a:br>
              <a:rPr lang="en-US" sz="2400">
                <a:solidFill>
                  <a:srgbClr val="FF0000"/>
                </a:solidFill>
                <a:latin typeface="Calibri"/>
                <a:ea typeface="Calibri"/>
                <a:cs typeface="Calibri"/>
                <a:sym typeface="Calibri"/>
              </a:rPr>
            </a:br>
            <a:r>
              <a:rPr b="1" lang="en-US" sz="2400">
                <a:solidFill>
                  <a:srgbClr val="FF0000"/>
                </a:solidFill>
                <a:latin typeface="Calibri"/>
                <a:ea typeface="Calibri"/>
                <a:cs typeface="Calibri"/>
                <a:sym typeface="Calibri"/>
              </a:rPr>
              <a:t>IMPORTANT INFORMATION: </a:t>
            </a:r>
            <a:endParaRPr/>
          </a:p>
          <a:p>
            <a:pPr indent="0" lvl="0" marL="0" marR="0" rtl="0" algn="ctr">
              <a:spcBef>
                <a:spcPts val="0"/>
              </a:spcBef>
              <a:spcAft>
                <a:spcPts val="0"/>
              </a:spcAft>
              <a:buClr>
                <a:srgbClr val="002664"/>
              </a:buClr>
              <a:buSzPts val="2400"/>
              <a:buFont typeface="Calibri"/>
              <a:buNone/>
            </a:pPr>
            <a:r>
              <a:rPr lang="en-US" sz="2400">
                <a:solidFill>
                  <a:srgbClr val="002664"/>
                </a:solidFill>
                <a:latin typeface="Calibri"/>
                <a:ea typeface="Calibri"/>
                <a:cs typeface="Calibri"/>
                <a:sym typeface="Calibri"/>
              </a:rPr>
              <a:t>You will receive an email from MedStar Cloud-CME within 1-2 business days with instructions to complete the NASPAG ACRM evaluation. Once you receive it, please complete the online evaluation within </a:t>
            </a:r>
            <a:r>
              <a:rPr b="1" lang="en-US" sz="2400" u="sng">
                <a:solidFill>
                  <a:srgbClr val="002664"/>
                </a:solidFill>
                <a:latin typeface="Calibri"/>
                <a:ea typeface="Calibri"/>
                <a:cs typeface="Calibri"/>
                <a:sym typeface="Calibri"/>
              </a:rPr>
              <a:t>30 days </a:t>
            </a:r>
            <a:r>
              <a:rPr lang="en-US" sz="2400">
                <a:solidFill>
                  <a:srgbClr val="002664"/>
                </a:solidFill>
                <a:latin typeface="Calibri"/>
                <a:ea typeface="Calibri"/>
                <a:cs typeface="Calibri"/>
                <a:sym typeface="Calibri"/>
              </a:rPr>
              <a:t>to receive continuing education credit. </a:t>
            </a:r>
            <a:endParaRPr/>
          </a:p>
          <a:p>
            <a:pPr indent="0" lvl="0" marL="0" marR="0" rtl="0" algn="ctr">
              <a:spcBef>
                <a:spcPts val="0"/>
              </a:spcBef>
              <a:spcAft>
                <a:spcPts val="0"/>
              </a:spcAft>
              <a:buClr>
                <a:srgbClr val="FF0000"/>
              </a:buClr>
              <a:buSzPts val="2400"/>
              <a:buFont typeface="Calibri"/>
              <a:buNone/>
            </a:pPr>
            <a:r>
              <a:rPr lang="en-US" sz="2400" u="sng">
                <a:solidFill>
                  <a:srgbClr val="FF0000"/>
                </a:solidFill>
                <a:latin typeface="Calibri"/>
                <a:ea typeface="Calibri"/>
                <a:cs typeface="Calibri"/>
                <a:sym typeface="Calibri"/>
              </a:rPr>
              <a:t>To sign in, please use the email address you used to register for the NASPAG conference to access your account.</a:t>
            </a:r>
            <a:br>
              <a:rPr lang="en-US" sz="2400">
                <a:solidFill>
                  <a:srgbClr val="FF0000"/>
                </a:solidFill>
                <a:latin typeface="Calibri"/>
                <a:ea typeface="Calibri"/>
                <a:cs typeface="Calibri"/>
                <a:sym typeface="Calibri"/>
              </a:rPr>
            </a:br>
            <a:br>
              <a:rPr lang="en-US" sz="2400">
                <a:solidFill>
                  <a:srgbClr val="002664"/>
                </a:solidFill>
                <a:latin typeface="Calibri"/>
                <a:ea typeface="Calibri"/>
                <a:cs typeface="Calibri"/>
                <a:sym typeface="Calibri"/>
              </a:rPr>
            </a:br>
            <a:r>
              <a:rPr lang="en-US" sz="2400">
                <a:solidFill>
                  <a:srgbClr val="002664"/>
                </a:solidFill>
                <a:latin typeface="Calibri"/>
                <a:ea typeface="Calibri"/>
                <a:cs typeface="Calibri"/>
                <a:sym typeface="Calibri"/>
              </a:rPr>
              <a:t>After completing the evaluation, your CE credits will be available in your MedStar Health CE transcript on CloudCME™. CloudCME™ is a web-based continuing education portal where users can access their transcript anywhere, anytime, as well as register for MedStar Health conferences. Healthcare provider demographic information from all MedStar entities has been uploaded to CloudCME™ to facilitate a single sign-on system. </a:t>
            </a:r>
            <a:br>
              <a:rPr lang="en-US" sz="2400">
                <a:solidFill>
                  <a:srgbClr val="002664"/>
                </a:solidFill>
                <a:latin typeface="Calibri"/>
                <a:ea typeface="Calibri"/>
                <a:cs typeface="Calibri"/>
                <a:sym typeface="Calibri"/>
              </a:rPr>
            </a:br>
            <a:br>
              <a:rPr lang="en-US" sz="2400">
                <a:solidFill>
                  <a:srgbClr val="002664"/>
                </a:solidFill>
                <a:latin typeface="Calibri"/>
                <a:ea typeface="Calibri"/>
                <a:cs typeface="Calibri"/>
                <a:sym typeface="Calibri"/>
              </a:rPr>
            </a:br>
            <a:r>
              <a:rPr lang="en-US" sz="2400">
                <a:solidFill>
                  <a:srgbClr val="002664"/>
                </a:solidFill>
                <a:latin typeface="Calibri"/>
                <a:ea typeface="Calibri"/>
                <a:cs typeface="Calibri"/>
                <a:sym typeface="Calibri"/>
              </a:rPr>
              <a:t>For questions about accessing CloudCME™, please contact: </a:t>
            </a:r>
            <a:endParaRPr/>
          </a:p>
          <a:p>
            <a:pPr indent="0" lvl="0" marL="0" marR="0" rtl="0" algn="ctr">
              <a:spcBef>
                <a:spcPts val="0"/>
              </a:spcBef>
              <a:spcAft>
                <a:spcPts val="0"/>
              </a:spcAft>
              <a:buClr>
                <a:srgbClr val="002664"/>
              </a:buClr>
              <a:buSzPts val="2400"/>
              <a:buFont typeface="Calibri"/>
              <a:buNone/>
            </a:pPr>
            <a:r>
              <a:rPr lang="en-US" sz="2400">
                <a:solidFill>
                  <a:srgbClr val="002664"/>
                </a:solidFill>
                <a:latin typeface="Calibri"/>
                <a:ea typeface="Calibri"/>
                <a:cs typeface="Calibri"/>
                <a:sym typeface="Calibri"/>
              </a:rPr>
              <a:t>SiTEL Help Desk at 855-745-1861, Monday through Friday from 8 a.m. to 5 p.m. EST, </a:t>
            </a:r>
            <a:endParaRPr/>
          </a:p>
          <a:p>
            <a:pPr indent="0" lvl="0" marL="0" marR="0" rtl="0" algn="ctr">
              <a:spcBef>
                <a:spcPts val="0"/>
              </a:spcBef>
              <a:spcAft>
                <a:spcPts val="0"/>
              </a:spcAft>
              <a:buClr>
                <a:srgbClr val="002664"/>
              </a:buClr>
              <a:buSzPts val="2400"/>
              <a:buFont typeface="Calibri"/>
              <a:buNone/>
            </a:pPr>
            <a:r>
              <a:rPr lang="en-US" sz="2400">
                <a:solidFill>
                  <a:srgbClr val="002664"/>
                </a:solidFill>
                <a:latin typeface="Calibri"/>
                <a:ea typeface="Calibri"/>
                <a:cs typeface="Calibri"/>
                <a:sym typeface="Calibri"/>
              </a:rPr>
              <a:t>or at medstarceapplications@email.sitel.org</a:t>
            </a:r>
            <a:endParaRPr/>
          </a:p>
        </p:txBody>
      </p:sp>
      <p:sp>
        <p:nvSpPr>
          <p:cNvPr id="150" name="Google Shape;150;p9"/>
          <p:cNvSpPr txBox="1"/>
          <p:nvPr/>
        </p:nvSpPr>
        <p:spPr>
          <a:xfrm>
            <a:off x="5101868" y="1690602"/>
            <a:ext cx="8084264"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rgbClr val="002664"/>
                </a:solidFill>
                <a:latin typeface="Arial"/>
                <a:ea typeface="Arial"/>
                <a:cs typeface="Arial"/>
                <a:sym typeface="Arial"/>
              </a:rPr>
              <a:t>Continuing Education Credit Details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Romano, Mary</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92c8cef-6f2b-4af1-b4ac-d815ff795cd6_Enabled">
    <vt:lpwstr>true</vt:lpwstr>
  </property>
  <property fmtid="{D5CDD505-2E9C-101B-9397-08002B2CF9AE}" pid="3" name="MSIP_Label_792c8cef-6f2b-4af1-b4ac-d815ff795cd6_SetDate">
    <vt:lpwstr>2025-01-27T19:03:23Z</vt:lpwstr>
  </property>
  <property fmtid="{D5CDD505-2E9C-101B-9397-08002B2CF9AE}" pid="4" name="MSIP_Label_792c8cef-6f2b-4af1-b4ac-d815ff795cd6_Method">
    <vt:lpwstr>Standard</vt:lpwstr>
  </property>
  <property fmtid="{D5CDD505-2E9C-101B-9397-08002B2CF9AE}" pid="5" name="MSIP_Label_792c8cef-6f2b-4af1-b4ac-d815ff795cd6_Name">
    <vt:lpwstr>VUMC General</vt:lpwstr>
  </property>
  <property fmtid="{D5CDD505-2E9C-101B-9397-08002B2CF9AE}" pid="6" name="MSIP_Label_792c8cef-6f2b-4af1-b4ac-d815ff795cd6_SiteId">
    <vt:lpwstr>ef575030-1424-4ed8-b83c-12c533d879ab</vt:lpwstr>
  </property>
  <property fmtid="{D5CDD505-2E9C-101B-9397-08002B2CF9AE}" pid="7" name="MSIP_Label_792c8cef-6f2b-4af1-b4ac-d815ff795cd6_ActionId">
    <vt:lpwstr>9d529752-3941-4c66-a41a-bce992773407</vt:lpwstr>
  </property>
  <property fmtid="{D5CDD505-2E9C-101B-9397-08002B2CF9AE}" pid="8" name="MSIP_Label_792c8cef-6f2b-4af1-b4ac-d815ff795cd6_ContentBits">
    <vt:lpwstr>0</vt:lpwstr>
  </property>
</Properties>
</file>