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7" r:id="rId3"/>
    <p:sldId id="258" r:id="rId4"/>
    <p:sldId id="259" r:id="rId5"/>
    <p:sldId id="263" r:id="rId6"/>
    <p:sldId id="264" r:id="rId7"/>
    <p:sldId id="290" r:id="rId8"/>
    <p:sldId id="262" r:id="rId9"/>
    <p:sldId id="260" r:id="rId10"/>
    <p:sldId id="288" r:id="rId11"/>
    <p:sldId id="295" r:id="rId12"/>
    <p:sldId id="292" r:id="rId13"/>
    <p:sldId id="266" r:id="rId14"/>
    <p:sldId id="296" r:id="rId15"/>
    <p:sldId id="293" r:id="rId16"/>
    <p:sldId id="268" r:id="rId17"/>
    <p:sldId id="300" r:id="rId18"/>
    <p:sldId id="267" r:id="rId19"/>
    <p:sldId id="298" r:id="rId20"/>
    <p:sldId id="297" r:id="rId21"/>
    <p:sldId id="303" r:id="rId22"/>
    <p:sldId id="299" r:id="rId23"/>
    <p:sldId id="302" r:id="rId24"/>
    <p:sldId id="309" r:id="rId25"/>
    <p:sldId id="304" r:id="rId26"/>
    <p:sldId id="301" r:id="rId27"/>
    <p:sldId id="305" r:id="rId28"/>
    <p:sldId id="306" r:id="rId29"/>
    <p:sldId id="307" r:id="rId30"/>
    <p:sldId id="285" r:id="rId31"/>
    <p:sldId id="308" r:id="rId32"/>
    <p:sldId id="286" r:id="rId33"/>
    <p:sldId id="287" r:id="rId34"/>
  </p:sldIdLst>
  <p:sldSz cx="18288000" cy="10287000"/>
  <p:notesSz cx="6858000" cy="9144000"/>
  <p:embeddedFontLst>
    <p:embeddedFont>
      <p:font typeface="Adobe Caslon Pro Bold" panose="0205070206050A020403" pitchFamily="18" charset="0"/>
      <p:bold r:id="rId36"/>
      <p:boldItalic r:id="rId37"/>
    </p:embeddedFont>
    <p:embeddedFont>
      <p:font typeface="Arial" panose="020B0604020202020204" pitchFamily="34" charset="0"/>
      <p:regular r:id="rId38"/>
    </p:embeddedFont>
    <p:embeddedFont>
      <p:font typeface="Arial Bold" panose="020B0704020202020204" pitchFamily="34" charset="0"/>
      <p:regular r:id="rId39"/>
      <p:bold r:id="rId40"/>
    </p:embeddedFont>
    <p:embeddedFont>
      <p:font typeface="Arial Italics" panose="020B0604020202020204" charset="0"/>
      <p:regular r:id="rId41"/>
    </p:embeddedFont>
    <p:embeddedFont>
      <p:font typeface="Broadway" panose="04040905080B02020502" pitchFamily="82" charset="0"/>
      <p:regular r:id="rId42"/>
    </p:embeddedFont>
    <p:embeddedFont>
      <p:font typeface="Calibri" panose="020F0502020204030204" pitchFamily="34" charset="0"/>
      <p:regular r:id="rId43"/>
      <p:bold r:id="rId44"/>
      <p:italic r:id="rId45"/>
      <p:boldItalic r:id="rId46"/>
    </p:embeddedFont>
    <p:embeddedFont>
      <p:font typeface="Canva Sans" panose="020B0604020202020204" charset="0"/>
      <p:regular r:id="rId47"/>
    </p:embeddedFont>
    <p:embeddedFont>
      <p:font typeface="Canva Sans Bold" panose="020B0604020202020204" charset="0"/>
      <p:regular r:id="rId48"/>
    </p:embeddedFont>
    <p:embeddedFont>
      <p:font typeface="Canva Sans Bold Italics" panose="020B0604020202020204" charset="0"/>
      <p:regular r:id="rId49"/>
    </p:embeddedFont>
    <p:embeddedFont>
      <p:font typeface="Glacial Indifference" panose="020B0604020202020204" charset="0"/>
      <p:regular r:id="rId50"/>
    </p:embeddedFont>
    <p:embeddedFont>
      <p:font typeface="TAN Pearl"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602" autoAdjust="0"/>
  </p:normalViewPr>
  <p:slideViewPr>
    <p:cSldViewPr>
      <p:cViewPr varScale="1">
        <p:scale>
          <a:sx n="53" d="100"/>
          <a:sy n="53" d="100"/>
        </p:scale>
        <p:origin x="2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F7893-6A98-4880-9EA5-C97F5AC3B94B}"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200A4-1FCD-41EF-884B-48FC95826984}" type="slidenum">
              <a:rPr lang="en-US" smtClean="0"/>
              <a:t>‹#›</a:t>
            </a:fld>
            <a:endParaRPr lang="en-US"/>
          </a:p>
        </p:txBody>
      </p:sp>
    </p:spTree>
    <p:extLst>
      <p:ext uri="{BB962C8B-B14F-4D97-AF65-F5344CB8AC3E}">
        <p14:creationId xmlns:p14="http://schemas.microsoft.com/office/powerpoint/2010/main" val="93723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althgrades.com/pro/ehrs-ranked-by-market-shar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4</a:t>
            </a:fld>
            <a:endParaRPr lang="en-US"/>
          </a:p>
        </p:txBody>
      </p:sp>
    </p:spTree>
    <p:extLst>
      <p:ext uri="{BB962C8B-B14F-4D97-AF65-F5344CB8AC3E}">
        <p14:creationId xmlns:p14="http://schemas.microsoft.com/office/powerpoint/2010/main" val="2971152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16</a:t>
            </a:fld>
            <a:endParaRPr lang="en-US"/>
          </a:p>
        </p:txBody>
      </p:sp>
    </p:spTree>
    <p:extLst>
      <p:ext uri="{BB962C8B-B14F-4D97-AF65-F5344CB8AC3E}">
        <p14:creationId xmlns:p14="http://schemas.microsoft.com/office/powerpoint/2010/main" val="102851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17</a:t>
            </a:fld>
            <a:endParaRPr lang="en-US"/>
          </a:p>
        </p:txBody>
      </p:sp>
    </p:spTree>
    <p:extLst>
      <p:ext uri="{BB962C8B-B14F-4D97-AF65-F5344CB8AC3E}">
        <p14:creationId xmlns:p14="http://schemas.microsoft.com/office/powerpoint/2010/main" val="180962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solidFill>
                  <a:schemeClr val="tx1"/>
                </a:solidFill>
                <a:effectLst/>
                <a:latin typeface="Helvetica Neue"/>
              </a:rPr>
              <a:t>Microsoft and Epic seem to be focused on how AI can improve care delivery. clinical insights and administrative tools across various Epic modules, promising a holistic transformation of healthcare practices.</a:t>
            </a:r>
            <a:endParaRPr lang="en-US" u="none" dirty="0">
              <a:solidFill>
                <a:schemeClr val="tx1"/>
              </a:solidFill>
            </a:endParaRPr>
          </a:p>
          <a:p>
            <a:r>
              <a:rPr lang="en-US" b="0" i="0" u="none" dirty="0">
                <a:solidFill>
                  <a:schemeClr val="tx1"/>
                </a:solidFill>
                <a:effectLst/>
                <a:latin typeface="Helvetica Neue"/>
              </a:rPr>
              <a:t>The companies' ultimate goal is to streamline workflows, improve patient care delivery and bolster the efficiency of healthcare systems on a global scale – and its impact could be seen everywhere, considering Epic is </a:t>
            </a:r>
            <a:r>
              <a:rPr lang="en-US" b="0" i="0" u="none" strike="noStrike" dirty="0">
                <a:solidFill>
                  <a:schemeClr val="tx1"/>
                </a:solidFill>
                <a:effectLst/>
                <a:latin typeface="Helvetica Neue"/>
                <a:hlinkClick r:id="rId3">
                  <a:extLst>
                    <a:ext uri="{A12FA001-AC4F-418D-AE19-62706E023703}">
                      <ahyp:hlinkClr xmlns:ahyp="http://schemas.microsoft.com/office/drawing/2018/hyperlinkcolor" val="tx"/>
                    </a:ext>
                  </a:extLst>
                </a:hlinkClick>
              </a:rPr>
              <a:t>used in 36 percent </a:t>
            </a:r>
            <a:r>
              <a:rPr lang="en-US" b="0" i="0" u="none" dirty="0">
                <a:solidFill>
                  <a:schemeClr val="tx1"/>
                </a:solidFill>
                <a:effectLst/>
                <a:latin typeface="Helvetica Neue"/>
              </a:rPr>
              <a:t>of U.S. hospitals. </a:t>
            </a:r>
            <a:r>
              <a:rPr lang="en-US" b="0" i="0" dirty="0">
                <a:solidFill>
                  <a:srgbClr val="363636"/>
                </a:solidFill>
                <a:effectLst/>
                <a:latin typeface="Helvetica Neue"/>
              </a:rPr>
              <a:t>alleviate much of the clerical burden that contributes to physician unhappiness. </a:t>
            </a:r>
            <a:endParaRPr lang="en-US" u="none" dirty="0">
              <a:solidFill>
                <a:schemeClr val="tx1"/>
              </a:solidFill>
            </a:endParaRPr>
          </a:p>
          <a:p>
            <a:r>
              <a:rPr lang="en-US" dirty="0"/>
              <a:t>UK 13M equals 16 billion US dollars</a:t>
            </a:r>
          </a:p>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26</a:t>
            </a:fld>
            <a:endParaRPr lang="en-US"/>
          </a:p>
        </p:txBody>
      </p:sp>
    </p:spTree>
    <p:extLst>
      <p:ext uri="{BB962C8B-B14F-4D97-AF65-F5344CB8AC3E}">
        <p14:creationId xmlns:p14="http://schemas.microsoft.com/office/powerpoint/2010/main" val="1078696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advancements like these can reduce human error and boost overall outcomes and consumer trust, many still question the practical applicability of AI in health care. Patients and caregivers alike fear that lack of human oversight and the potential for machine errors can lead to mismanagement of care, while data privacy remains one of the biggest challenges to AI-dependent health care.</a:t>
            </a:r>
          </a:p>
          <a:p>
            <a:endParaRPr lang="en-US" dirty="0"/>
          </a:p>
          <a:p>
            <a:r>
              <a:rPr lang="en-US" dirty="0"/>
              <a:t>Despite such concerns, the growing involvement of AI in health care is inevitable. But as these advancements suggest, the potential benefits might just outweigh the risks.</a:t>
            </a:r>
          </a:p>
        </p:txBody>
      </p:sp>
      <p:sp>
        <p:nvSpPr>
          <p:cNvPr id="4" name="Slide Number Placeholder 3"/>
          <p:cNvSpPr>
            <a:spLocks noGrp="1"/>
          </p:cNvSpPr>
          <p:nvPr>
            <p:ph type="sldNum" sz="quarter" idx="5"/>
          </p:nvPr>
        </p:nvSpPr>
        <p:spPr/>
        <p:txBody>
          <a:bodyPr/>
          <a:lstStyle/>
          <a:p>
            <a:fld id="{01A200A4-1FCD-41EF-884B-48FC95826984}" type="slidenum">
              <a:rPr lang="en-US" smtClean="0"/>
              <a:t>29</a:t>
            </a:fld>
            <a:endParaRPr lang="en-US"/>
          </a:p>
        </p:txBody>
      </p:sp>
    </p:spTree>
    <p:extLst>
      <p:ext uri="{BB962C8B-B14F-4D97-AF65-F5344CB8AC3E}">
        <p14:creationId xmlns:p14="http://schemas.microsoft.com/office/powerpoint/2010/main" val="1834070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31</a:t>
            </a:fld>
            <a:endParaRPr lang="en-US"/>
          </a:p>
        </p:txBody>
      </p:sp>
    </p:spTree>
    <p:extLst>
      <p:ext uri="{BB962C8B-B14F-4D97-AF65-F5344CB8AC3E}">
        <p14:creationId xmlns:p14="http://schemas.microsoft.com/office/powerpoint/2010/main" val="252720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5</a:t>
            </a:fld>
            <a:endParaRPr lang="en-US"/>
          </a:p>
        </p:txBody>
      </p:sp>
    </p:spTree>
    <p:extLst>
      <p:ext uri="{BB962C8B-B14F-4D97-AF65-F5344CB8AC3E}">
        <p14:creationId xmlns:p14="http://schemas.microsoft.com/office/powerpoint/2010/main" val="336817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a:solidFill>
                  <a:srgbClr val="374151"/>
                </a:solidFill>
                <a:effectLst/>
                <a:latin typeface="Söhne"/>
              </a:rPr>
              <a:t>Blockchain and artificial intelligence (AI) are two distinct technologies, but they can complement each other in various ways. </a:t>
            </a:r>
          </a:p>
          <a:p>
            <a:r>
              <a:rPr lang="en-US" b="0" i="0" dirty="0">
                <a:solidFill>
                  <a:srgbClr val="374151"/>
                </a:solidFill>
                <a:effectLst/>
                <a:latin typeface="Söhne"/>
              </a:rPr>
              <a:t>Here are some key points about the relationship between blockchain and AI:</a:t>
            </a:r>
          </a:p>
          <a:p>
            <a:r>
              <a:rPr lang="en-US" b="0" i="0" dirty="0">
                <a:effectLst/>
                <a:latin typeface="Söhne"/>
              </a:rPr>
              <a:t>Data Security and Privacy</a:t>
            </a:r>
            <a:r>
              <a:rPr lang="en-US" b="0" i="0" dirty="0">
                <a:solidFill>
                  <a:srgbClr val="374151"/>
                </a:solidFill>
                <a:effectLst/>
                <a:latin typeface="Söhne"/>
              </a:rPr>
              <a:t>, </a:t>
            </a:r>
            <a:r>
              <a:rPr lang="en-US" b="0" i="0" dirty="0">
                <a:effectLst/>
                <a:latin typeface="Söhne"/>
              </a:rPr>
              <a:t>Data Quality and Trust</a:t>
            </a:r>
            <a:r>
              <a:rPr lang="en-US" b="0" i="0" dirty="0">
                <a:solidFill>
                  <a:srgbClr val="374151"/>
                </a:solidFill>
                <a:effectLst/>
                <a:latin typeface="Söhne"/>
              </a:rPr>
              <a:t>, </a:t>
            </a:r>
            <a:r>
              <a:rPr lang="en-US" b="0" i="0" dirty="0">
                <a:effectLst/>
                <a:latin typeface="Söhne"/>
              </a:rPr>
              <a:t>Decentralized Data Marketplaces</a:t>
            </a:r>
            <a:r>
              <a:rPr lang="en-US" b="0" i="0" dirty="0">
                <a:solidFill>
                  <a:srgbClr val="374151"/>
                </a:solidFill>
                <a:effectLst/>
                <a:latin typeface="Söhne"/>
              </a:rPr>
              <a:t>, </a:t>
            </a:r>
            <a:r>
              <a:rPr lang="en-US" b="0" i="0" dirty="0">
                <a:effectLst/>
                <a:latin typeface="Söhne"/>
              </a:rPr>
              <a:t>AI in Blockchain Analytics, Smart Contracts and Automation, Decentralized AI Networks:, Tokenization and Incentives, Challenges and Scalability, Regulatory Considerations, Emerging Use Cases</a:t>
            </a:r>
            <a:endParaRPr lang="en-US" b="0" dirty="0"/>
          </a:p>
        </p:txBody>
      </p:sp>
      <p:sp>
        <p:nvSpPr>
          <p:cNvPr id="4" name="Slide Number Placeholder 3"/>
          <p:cNvSpPr>
            <a:spLocks noGrp="1"/>
          </p:cNvSpPr>
          <p:nvPr>
            <p:ph type="sldNum" sz="quarter" idx="5"/>
          </p:nvPr>
        </p:nvSpPr>
        <p:spPr/>
        <p:txBody>
          <a:bodyPr/>
          <a:lstStyle/>
          <a:p>
            <a:fld id="{01A200A4-1FCD-41EF-884B-48FC95826984}" type="slidenum">
              <a:rPr lang="en-US" smtClean="0"/>
              <a:t>6</a:t>
            </a:fld>
            <a:endParaRPr lang="en-US"/>
          </a:p>
        </p:txBody>
      </p:sp>
    </p:spTree>
    <p:extLst>
      <p:ext uri="{BB962C8B-B14F-4D97-AF65-F5344CB8AC3E}">
        <p14:creationId xmlns:p14="http://schemas.microsoft.com/office/powerpoint/2010/main" val="180291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200A4-1FCD-41EF-884B-48FC95826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864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a:solidFill>
                  <a:srgbClr val="374151"/>
                </a:solidFill>
                <a:effectLst/>
                <a:latin typeface="Söhne"/>
              </a:rPr>
              <a:t>While blockchain and AI can complement each other, it's essential to note that combining these technologies can be complex, and their successful integration depends on specific use cases and the goals of the application. Additionally, both blockchain and AI have their own challenges and limitations that need to be considered when using them together.</a:t>
            </a:r>
          </a:p>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8</a:t>
            </a:fld>
            <a:endParaRPr lang="en-US"/>
          </a:p>
        </p:txBody>
      </p:sp>
    </p:spTree>
    <p:extLst>
      <p:ext uri="{BB962C8B-B14F-4D97-AF65-F5344CB8AC3E}">
        <p14:creationId xmlns:p14="http://schemas.microsoft.com/office/powerpoint/2010/main" val="290670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10</a:t>
            </a:fld>
            <a:endParaRPr lang="en-US"/>
          </a:p>
        </p:txBody>
      </p:sp>
    </p:spTree>
    <p:extLst>
      <p:ext uri="{BB962C8B-B14F-4D97-AF65-F5344CB8AC3E}">
        <p14:creationId xmlns:p14="http://schemas.microsoft.com/office/powerpoint/2010/main" val="1745776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concept of the Turing Test has since inspired various competitions and experiments, often referred to as Turing Test-like evaluations, where AI systems are assessed based on their ability to engage in conversation. These tests have been conducted in different forms, but the original Turing Test itself, as Turing described it in his 1950 paper, was a theoretical concept rather than an immediate practical experiment.</a:t>
            </a:r>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11</a:t>
            </a:fld>
            <a:endParaRPr lang="en-US"/>
          </a:p>
        </p:txBody>
      </p:sp>
    </p:spTree>
    <p:extLst>
      <p:ext uri="{BB962C8B-B14F-4D97-AF65-F5344CB8AC3E}">
        <p14:creationId xmlns:p14="http://schemas.microsoft.com/office/powerpoint/2010/main" val="2555106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concept of the Turing Test has since inspired various competitions and experiments, often referred to as Turing Test-like evaluations, where AI systems are assessed based on their ability to engage in conversation. These tests have been conducted in different forms, but the original Turing Test itself, as Turing described it in his 1950 paper, was a theoretical concept rather than an immediate practical experiment.</a:t>
            </a:r>
            <a:endParaRPr lang="en-US" dirty="0"/>
          </a:p>
        </p:txBody>
      </p:sp>
      <p:sp>
        <p:nvSpPr>
          <p:cNvPr id="4" name="Slide Number Placeholder 3"/>
          <p:cNvSpPr>
            <a:spLocks noGrp="1"/>
          </p:cNvSpPr>
          <p:nvPr>
            <p:ph type="sldNum" sz="quarter" idx="5"/>
          </p:nvPr>
        </p:nvSpPr>
        <p:spPr/>
        <p:txBody>
          <a:bodyPr/>
          <a:lstStyle/>
          <a:p>
            <a:fld id="{01A200A4-1FCD-41EF-884B-48FC95826984}" type="slidenum">
              <a:rPr lang="en-US" smtClean="0"/>
              <a:t>12</a:t>
            </a:fld>
            <a:endParaRPr lang="en-US"/>
          </a:p>
        </p:txBody>
      </p:sp>
    </p:spTree>
    <p:extLst>
      <p:ext uri="{BB962C8B-B14F-4D97-AF65-F5344CB8AC3E}">
        <p14:creationId xmlns:p14="http://schemas.microsoft.com/office/powerpoint/2010/main" val="3146396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Artificial Intelligence (AI) is sometimes referred to by alternative terms or variations, depending on the context and the specific focus of the technology or application. Here are some other names and related terms for AI:</a:t>
            </a:r>
          </a:p>
          <a:p>
            <a:endParaRPr lang="en-US" dirty="0"/>
          </a:p>
          <a:p>
            <a:r>
              <a:rPr lang="en-US" dirty="0"/>
              <a:t>The word "generative" has its origins in the Latin language. It is derived from the Latin verb "</a:t>
            </a:r>
            <a:r>
              <a:rPr lang="en-US" dirty="0" err="1"/>
              <a:t>generare</a:t>
            </a:r>
            <a:r>
              <a:rPr lang="en-US" dirty="0"/>
              <a:t>," which means "to generate" or "to produce." In Latin, "</a:t>
            </a:r>
            <a:r>
              <a:rPr lang="en-US" dirty="0" err="1"/>
              <a:t>generare</a:t>
            </a:r>
            <a:r>
              <a:rPr lang="en-US" dirty="0"/>
              <a:t>" is related to the noun "genus," which means "birth," "origin," or "kind."</a:t>
            </a:r>
          </a:p>
        </p:txBody>
      </p:sp>
      <p:sp>
        <p:nvSpPr>
          <p:cNvPr id="4" name="Slide Number Placeholder 3"/>
          <p:cNvSpPr>
            <a:spLocks noGrp="1"/>
          </p:cNvSpPr>
          <p:nvPr>
            <p:ph type="sldNum" sz="quarter" idx="5"/>
          </p:nvPr>
        </p:nvSpPr>
        <p:spPr/>
        <p:txBody>
          <a:bodyPr/>
          <a:lstStyle/>
          <a:p>
            <a:fld id="{01A200A4-1FCD-41EF-884B-48FC95826984}" type="slidenum">
              <a:rPr lang="en-US" smtClean="0"/>
              <a:t>13</a:t>
            </a:fld>
            <a:endParaRPr lang="en-US"/>
          </a:p>
        </p:txBody>
      </p:sp>
    </p:spTree>
    <p:extLst>
      <p:ext uri="{BB962C8B-B14F-4D97-AF65-F5344CB8AC3E}">
        <p14:creationId xmlns:p14="http://schemas.microsoft.com/office/powerpoint/2010/main" val="2208191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38E988-BA63-A196-67DB-951C446C9C42}"/>
              </a:ext>
            </a:extLst>
          </p:cNvPr>
          <p:cNvSpPr txBox="1"/>
          <p:nvPr/>
        </p:nvSpPr>
        <p:spPr>
          <a:xfrm>
            <a:off x="-44949" y="1866900"/>
            <a:ext cx="9428922" cy="5693866"/>
          </a:xfrm>
          <a:prstGeom prst="rect">
            <a:avLst/>
          </a:prstGeom>
          <a:noFill/>
        </p:spPr>
        <p:txBody>
          <a:bodyPr wrap="square">
            <a:spAutoFit/>
          </a:bodyPr>
          <a:lstStyle/>
          <a:p>
            <a:pPr eaLnBrk="1" hangingPunct="1">
              <a:defRPr/>
            </a:pPr>
            <a:r>
              <a:rPr lang="en-US" sz="3200" dirty="0"/>
              <a:t>AI is a branch of computer science that deals with the development of machines that can perform tasks that typically require human intelligence such as visual perception speech recognition decision-making and language translation.</a:t>
            </a:r>
          </a:p>
          <a:p>
            <a:pPr eaLnBrk="1" hangingPunct="1">
              <a:defRPr/>
            </a:pPr>
            <a:endParaRPr lang="en-US" sz="3200" dirty="0"/>
          </a:p>
          <a:p>
            <a:pPr eaLnBrk="1" hangingPunct="1">
              <a:defRPr/>
            </a:pPr>
            <a:r>
              <a:rPr lang="en-US" sz="3200" dirty="0"/>
              <a:t>Additional definitions: </a:t>
            </a:r>
          </a:p>
          <a:p>
            <a:pPr marL="800080" lvl="1" indent="-342891">
              <a:buFont typeface="Arial" panose="020B0604020202020204" pitchFamily="34" charset="0"/>
              <a:buChar char="•"/>
              <a:defRPr/>
            </a:pPr>
            <a:r>
              <a:rPr lang="en-US" sz="2800" dirty="0"/>
              <a:t>Building intelligent entities or agents</a:t>
            </a:r>
          </a:p>
          <a:p>
            <a:pPr marL="800080" lvl="1" indent="-342891">
              <a:buFont typeface="Arial" panose="020B0604020202020204" pitchFamily="34" charset="0"/>
              <a:buChar char="•"/>
              <a:defRPr/>
            </a:pPr>
            <a:r>
              <a:rPr lang="en-US" sz="2800" dirty="0"/>
              <a:t>Making computers think or behave like humans</a:t>
            </a:r>
          </a:p>
          <a:p>
            <a:pPr marL="800080" lvl="1" indent="-342891">
              <a:buFont typeface="Arial" panose="020B0604020202020204" pitchFamily="34" charset="0"/>
              <a:buChar char="•"/>
              <a:defRPr/>
            </a:pPr>
            <a:r>
              <a:rPr lang="en-US" sz="2800" dirty="0"/>
              <a:t>Studying the human thinking through computational models</a:t>
            </a:r>
          </a:p>
          <a:p>
            <a:pPr marL="800080" lvl="1" indent="-342891">
              <a:buFont typeface="Arial" panose="020B0604020202020204" pitchFamily="34" charset="0"/>
              <a:buChar char="•"/>
              <a:defRPr/>
            </a:pPr>
            <a:r>
              <a:rPr lang="en-US" sz="2800" dirty="0"/>
              <a:t>Generating intelligent behavior, reasoning, learning.</a:t>
            </a:r>
          </a:p>
        </p:txBody>
      </p:sp>
      <p:sp>
        <p:nvSpPr>
          <p:cNvPr id="5" name="TextBox 4">
            <a:extLst>
              <a:ext uri="{FF2B5EF4-FFF2-40B4-BE49-F238E27FC236}">
                <a16:creationId xmlns:a16="http://schemas.microsoft.com/office/drawing/2014/main" id="{D94F83DD-9F06-8F11-2CC6-12CC01AB4184}"/>
              </a:ext>
            </a:extLst>
          </p:cNvPr>
          <p:cNvSpPr txBox="1"/>
          <p:nvPr/>
        </p:nvSpPr>
        <p:spPr>
          <a:xfrm>
            <a:off x="0" y="266700"/>
            <a:ext cx="7848600" cy="1200329"/>
          </a:xfrm>
          <a:prstGeom prst="rect">
            <a:avLst/>
          </a:prstGeom>
          <a:noFill/>
        </p:spPr>
        <p:txBody>
          <a:bodyPr wrap="square" rtlCol="0">
            <a:spAutoFit/>
          </a:bodyPr>
          <a:lstStyle/>
          <a:p>
            <a:r>
              <a:rPr lang="en-US" sz="7200" dirty="0">
                <a:latin typeface="Adobe Caslon Pro Bold" panose="0205070206050A020403" pitchFamily="18" charset="0"/>
              </a:rPr>
              <a:t>Definition of AI</a:t>
            </a:r>
          </a:p>
        </p:txBody>
      </p:sp>
      <p:pic>
        <p:nvPicPr>
          <p:cNvPr id="6" name="Picture 4" descr="Machine Learning in Healthcare - Benefits &amp; Use Cases">
            <a:extLst>
              <a:ext uri="{FF2B5EF4-FFF2-40B4-BE49-F238E27FC236}">
                <a16:creationId xmlns:a16="http://schemas.microsoft.com/office/drawing/2014/main" id="{A419DC82-2543-6820-4DAD-CDE203407D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
          <a:stretch/>
        </p:blipFill>
        <p:spPr bwMode="auto">
          <a:xfrm>
            <a:off x="9296400" y="190663"/>
            <a:ext cx="8866438" cy="95248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1B52C5-C2A9-9105-45EE-DA4DB69E1466}"/>
              </a:ext>
            </a:extLst>
          </p:cNvPr>
          <p:cNvSpPr txBox="1"/>
          <p:nvPr/>
        </p:nvSpPr>
        <p:spPr>
          <a:xfrm>
            <a:off x="150183" y="7940734"/>
            <a:ext cx="10269606" cy="1077218"/>
          </a:xfrm>
          <a:prstGeom prst="rect">
            <a:avLst/>
          </a:prstGeom>
          <a:noFill/>
        </p:spPr>
        <p:txBody>
          <a:bodyPr wrap="square">
            <a:spAutoFit/>
          </a:bodyPr>
          <a:lstStyle>
            <a:defPPr>
              <a:defRPr lang="en-US"/>
            </a:defPPr>
            <a:lvl1pPr>
              <a:defRPr sz="3200"/>
            </a:lvl1pPr>
            <a:lvl2pPr marL="800080" lvl="1" indent="-342891">
              <a:buFont typeface="Arial" panose="020B0604020202020204" pitchFamily="34" charset="0"/>
              <a:buChar char="•"/>
              <a:defRPr sz="2800"/>
            </a:lvl2pPr>
          </a:lstStyle>
          <a:p>
            <a:r>
              <a:rPr lang="en-US" dirty="0"/>
              <a:t>Goal of AI:</a:t>
            </a:r>
          </a:p>
          <a:p>
            <a:r>
              <a:rPr lang="en-US" dirty="0"/>
              <a:t>	Create machines that mimic human thoughts </a:t>
            </a:r>
          </a:p>
        </p:txBody>
      </p:sp>
    </p:spTree>
    <p:extLst>
      <p:ext uri="{BB962C8B-B14F-4D97-AF65-F5344CB8AC3E}">
        <p14:creationId xmlns:p14="http://schemas.microsoft.com/office/powerpoint/2010/main" val="273681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38E988-BA63-A196-67DB-951C446C9C42}"/>
              </a:ext>
            </a:extLst>
          </p:cNvPr>
          <p:cNvSpPr txBox="1"/>
          <p:nvPr/>
        </p:nvSpPr>
        <p:spPr>
          <a:xfrm>
            <a:off x="125161" y="2184433"/>
            <a:ext cx="9258811" cy="5223609"/>
          </a:xfrm>
          <a:prstGeom prst="rect">
            <a:avLst/>
          </a:prstGeom>
          <a:noFill/>
        </p:spPr>
        <p:txBody>
          <a:bodyPr wrap="square">
            <a:spAutoFit/>
          </a:bodyPr>
          <a:lstStyle/>
          <a:p>
            <a:pPr eaLnBrk="1" hangingPunct="1">
              <a:lnSpc>
                <a:spcPct val="80000"/>
              </a:lnSpc>
              <a:defRPr/>
            </a:pPr>
            <a:endParaRPr lang="en-US" sz="3200" dirty="0"/>
          </a:p>
          <a:p>
            <a:pPr eaLnBrk="1" hangingPunct="1">
              <a:lnSpc>
                <a:spcPct val="80000"/>
              </a:lnSpc>
              <a:defRPr/>
            </a:pPr>
            <a:r>
              <a:rPr lang="en-US" sz="3200" dirty="0"/>
              <a:t>1950: Mathematician and Scientist Alan Turing wrote a paper  titled "Computing Machinery and Intelligence." Developed a test to determine if a machine could exhibit human-like intelligence.</a:t>
            </a:r>
          </a:p>
          <a:p>
            <a:pPr eaLnBrk="1" hangingPunct="1">
              <a:lnSpc>
                <a:spcPct val="80000"/>
              </a:lnSpc>
              <a:defRPr/>
            </a:pPr>
            <a:endParaRPr lang="en-US" sz="3200" dirty="0"/>
          </a:p>
          <a:p>
            <a:pPr eaLnBrk="1" hangingPunct="1">
              <a:lnSpc>
                <a:spcPct val="80000"/>
              </a:lnSpc>
              <a:defRPr/>
            </a:pPr>
            <a:r>
              <a:rPr lang="en-US" sz="3200" dirty="0"/>
              <a:t>1956 – John McCarthy organized a workshop at Dartmouth where the name of AI was officially adopted for the field and he coined the phrase Artificial Intelligence.</a:t>
            </a:r>
          </a:p>
          <a:p>
            <a:pPr eaLnBrk="1" hangingPunct="1">
              <a:lnSpc>
                <a:spcPct val="80000"/>
              </a:lnSpc>
              <a:defRPr/>
            </a:pPr>
            <a:endParaRPr lang="en-US" sz="3200" dirty="0"/>
          </a:p>
          <a:p>
            <a:pPr eaLnBrk="1" hangingPunct="1">
              <a:lnSpc>
                <a:spcPct val="80000"/>
              </a:lnSpc>
              <a:defRPr/>
            </a:pPr>
            <a:r>
              <a:rPr lang="en-US" sz="3200" dirty="0"/>
              <a:t>The early systems were successful on small problems but failed on larger ones.</a:t>
            </a:r>
          </a:p>
        </p:txBody>
      </p:sp>
      <p:sp>
        <p:nvSpPr>
          <p:cNvPr id="5" name="TextBox 4">
            <a:extLst>
              <a:ext uri="{FF2B5EF4-FFF2-40B4-BE49-F238E27FC236}">
                <a16:creationId xmlns:a16="http://schemas.microsoft.com/office/drawing/2014/main" id="{D94F83DD-9F06-8F11-2CC6-12CC01AB4184}"/>
              </a:ext>
            </a:extLst>
          </p:cNvPr>
          <p:cNvSpPr txBox="1"/>
          <p:nvPr/>
        </p:nvSpPr>
        <p:spPr>
          <a:xfrm>
            <a:off x="0" y="266700"/>
            <a:ext cx="7848600" cy="1200329"/>
          </a:xfrm>
          <a:prstGeom prst="rect">
            <a:avLst/>
          </a:prstGeom>
          <a:noFill/>
        </p:spPr>
        <p:txBody>
          <a:bodyPr wrap="square" rtlCol="0">
            <a:spAutoFit/>
          </a:bodyPr>
          <a:lstStyle/>
          <a:p>
            <a:r>
              <a:rPr lang="en-US" sz="7200" dirty="0">
                <a:latin typeface="Adobe Caslon Pro Bold" panose="0205070206050A020403" pitchFamily="18" charset="0"/>
              </a:rPr>
              <a:t>History of AI</a:t>
            </a:r>
          </a:p>
        </p:txBody>
      </p:sp>
      <p:pic>
        <p:nvPicPr>
          <p:cNvPr id="6" name="Picture 4" descr="Machine Learning in Healthcare - Benefits &amp; Use Cases">
            <a:extLst>
              <a:ext uri="{FF2B5EF4-FFF2-40B4-BE49-F238E27FC236}">
                <a16:creationId xmlns:a16="http://schemas.microsoft.com/office/drawing/2014/main" id="{A419DC82-2543-6820-4DAD-CDE203407D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
          <a:stretch/>
        </p:blipFill>
        <p:spPr bwMode="auto">
          <a:xfrm>
            <a:off x="9296400" y="190663"/>
            <a:ext cx="8866438" cy="952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003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098" name="Picture 2" descr="What is the Turing Test? | Definition from TechTarget">
            <a:extLst>
              <a:ext uri="{FF2B5EF4-FFF2-40B4-BE49-F238E27FC236}">
                <a16:creationId xmlns:a16="http://schemas.microsoft.com/office/drawing/2014/main" id="{786DD75E-C1A7-440C-997E-9D10280E4B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62200" y="2324100"/>
            <a:ext cx="13821095" cy="681294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2C7074-26EE-8C6E-6C8D-E5B062AA2F00}"/>
              </a:ext>
            </a:extLst>
          </p:cNvPr>
          <p:cNvSpPr txBox="1"/>
          <p:nvPr/>
        </p:nvSpPr>
        <p:spPr>
          <a:xfrm>
            <a:off x="4495800" y="0"/>
            <a:ext cx="9574031" cy="2800767"/>
          </a:xfrm>
          <a:prstGeom prst="rect">
            <a:avLst/>
          </a:prstGeom>
          <a:noFill/>
        </p:spPr>
        <p:txBody>
          <a:bodyPr wrap="none" rtlCol="0">
            <a:spAutoFit/>
            <a:scene3d>
              <a:camera prst="orthographicFront"/>
              <a:lightRig rig="threePt" dir="t"/>
            </a:scene3d>
            <a:sp3d extrusionH="57150">
              <a:bevelT h="25400" prst="softRound"/>
            </a:sp3d>
          </a:bodyPr>
          <a:lstStyle/>
          <a:p>
            <a:pPr algn="ctr"/>
            <a:r>
              <a:rPr lang="en-US" sz="8800" dirty="0">
                <a:ln w="0"/>
                <a:solidFill>
                  <a:schemeClr val="accent1">
                    <a:lumMod val="75000"/>
                  </a:schemeClr>
                </a:solidFill>
                <a:effectLst>
                  <a:outerShdw blurRad="38100" dist="25400" dir="5400000" algn="ctr" rotWithShape="0">
                    <a:srgbClr val="6E747A">
                      <a:alpha val="43000"/>
                    </a:srgbClr>
                  </a:outerShdw>
                </a:effectLst>
              </a:rPr>
              <a:t>Turing Test </a:t>
            </a:r>
          </a:p>
          <a:p>
            <a:pPr algn="ctr"/>
            <a:r>
              <a:rPr lang="en-US" sz="8800" dirty="0">
                <a:ln w="0"/>
                <a:solidFill>
                  <a:schemeClr val="accent1">
                    <a:lumMod val="75000"/>
                  </a:schemeClr>
                </a:solidFill>
                <a:effectLst>
                  <a:outerShdw blurRad="38100" dist="25400" dir="5400000" algn="ctr" rotWithShape="0">
                    <a:srgbClr val="6E747A">
                      <a:alpha val="43000"/>
                    </a:srgbClr>
                  </a:outerShdw>
                </a:effectLst>
              </a:rPr>
              <a:t>Human vs Computer</a:t>
            </a:r>
          </a:p>
        </p:txBody>
      </p:sp>
    </p:spTree>
    <p:extLst>
      <p:ext uri="{BB962C8B-B14F-4D97-AF65-F5344CB8AC3E}">
        <p14:creationId xmlns:p14="http://schemas.microsoft.com/office/powerpoint/2010/main" val="972269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1D9A18-6ACB-9589-6DFE-A7141D162F91}"/>
              </a:ext>
            </a:extLst>
          </p:cNvPr>
          <p:cNvPicPr>
            <a:picLocks noChangeAspect="1"/>
          </p:cNvPicPr>
          <p:nvPr/>
        </p:nvPicPr>
        <p:blipFill>
          <a:blip r:embed="rId3"/>
          <a:stretch>
            <a:fillRect/>
          </a:stretch>
        </p:blipFill>
        <p:spPr>
          <a:xfrm>
            <a:off x="8596718" y="266700"/>
            <a:ext cx="9310282" cy="9677400"/>
          </a:xfrm>
          <a:prstGeom prst="rect">
            <a:avLst/>
          </a:prstGeom>
        </p:spPr>
      </p:pic>
      <p:sp>
        <p:nvSpPr>
          <p:cNvPr id="3" name="TextBox 2">
            <a:extLst>
              <a:ext uri="{FF2B5EF4-FFF2-40B4-BE49-F238E27FC236}">
                <a16:creationId xmlns:a16="http://schemas.microsoft.com/office/drawing/2014/main" id="{93E1F943-880F-D62A-43DA-884B42C1493C}"/>
              </a:ext>
            </a:extLst>
          </p:cNvPr>
          <p:cNvSpPr txBox="1"/>
          <p:nvPr/>
        </p:nvSpPr>
        <p:spPr>
          <a:xfrm>
            <a:off x="243385" y="3467100"/>
            <a:ext cx="5020542" cy="5201424"/>
          </a:xfrm>
          <a:prstGeom prst="rect">
            <a:avLst/>
          </a:prstGeom>
          <a:noFill/>
        </p:spPr>
        <p:txBody>
          <a:bodyPr wrap="none" rtlCol="0">
            <a:spAutoFit/>
          </a:bodyPr>
          <a:lstStyle/>
          <a:p>
            <a:r>
              <a:rPr lang="en-US" sz="3200" b="1" dirty="0"/>
              <a:t>Other names that AI goes by</a:t>
            </a:r>
          </a:p>
          <a:p>
            <a:pPr marL="742950" lvl="1" indent="-285750">
              <a:buFont typeface="Arial" panose="020B0604020202020204" pitchFamily="34" charset="0"/>
              <a:buChar char="•"/>
            </a:pPr>
            <a:r>
              <a:rPr lang="en-US" sz="2000" dirty="0"/>
              <a:t>Machine Intelligence</a:t>
            </a:r>
          </a:p>
          <a:p>
            <a:pPr marL="742950" lvl="1" indent="-285750">
              <a:buFont typeface="Arial" panose="020B0604020202020204" pitchFamily="34" charset="0"/>
              <a:buChar char="•"/>
            </a:pPr>
            <a:r>
              <a:rPr lang="en-US" sz="2000" dirty="0"/>
              <a:t>Cognitive Computing </a:t>
            </a:r>
          </a:p>
          <a:p>
            <a:pPr marL="742950" lvl="1" indent="-285750">
              <a:buFont typeface="Arial" panose="020B0604020202020204" pitchFamily="34" charset="0"/>
              <a:buChar char="•"/>
            </a:pPr>
            <a:r>
              <a:rPr lang="en-US" sz="2000" dirty="0"/>
              <a:t>Intelligent Automation</a:t>
            </a:r>
          </a:p>
          <a:p>
            <a:pPr marL="742950" lvl="1" indent="-285750">
              <a:buFont typeface="Arial" panose="020B0604020202020204" pitchFamily="34" charset="0"/>
              <a:buChar char="•"/>
            </a:pPr>
            <a:r>
              <a:rPr lang="en-US" sz="2000" dirty="0"/>
              <a:t>Machine Learning</a:t>
            </a:r>
          </a:p>
          <a:p>
            <a:pPr marL="742950" lvl="1" indent="-285750">
              <a:buFont typeface="Arial" panose="020B0604020202020204" pitchFamily="34" charset="0"/>
              <a:buChar char="•"/>
            </a:pPr>
            <a:r>
              <a:rPr lang="en-US" sz="2000" dirty="0"/>
              <a:t>Deep Learning</a:t>
            </a:r>
          </a:p>
          <a:p>
            <a:pPr marL="742950" lvl="1" indent="-285750">
              <a:buFont typeface="Arial" panose="020B0604020202020204" pitchFamily="34" charset="0"/>
              <a:buChar char="•"/>
            </a:pPr>
            <a:r>
              <a:rPr lang="en-US" sz="2000" dirty="0"/>
              <a:t>Neural Networks</a:t>
            </a:r>
          </a:p>
          <a:p>
            <a:pPr marL="742950" lvl="1" indent="-285750">
              <a:buFont typeface="Arial" panose="020B0604020202020204" pitchFamily="34" charset="0"/>
              <a:buChar char="•"/>
            </a:pPr>
            <a:r>
              <a:rPr lang="en-US" sz="2000" dirty="0"/>
              <a:t>Natural Language Processing (NLP)</a:t>
            </a:r>
          </a:p>
          <a:p>
            <a:pPr marL="742950" lvl="1" indent="-285750">
              <a:buFont typeface="Arial" panose="020B0604020202020204" pitchFamily="34" charset="0"/>
              <a:buChar char="•"/>
            </a:pPr>
            <a:r>
              <a:rPr lang="en-US" sz="2000" dirty="0"/>
              <a:t>Computer Vision</a:t>
            </a:r>
          </a:p>
          <a:p>
            <a:pPr marL="742950" lvl="1" indent="-285750">
              <a:buFont typeface="Arial" panose="020B0604020202020204" pitchFamily="34" charset="0"/>
              <a:buChar char="•"/>
            </a:pPr>
            <a:r>
              <a:rPr lang="en-US" sz="2000" dirty="0"/>
              <a:t>Robotics</a:t>
            </a:r>
          </a:p>
          <a:p>
            <a:pPr marL="742950" lvl="1" indent="-285750">
              <a:buFont typeface="Arial" panose="020B0604020202020204" pitchFamily="34" charset="0"/>
              <a:buChar char="•"/>
            </a:pPr>
            <a:r>
              <a:rPr lang="en-US" sz="2000" dirty="0"/>
              <a:t>Autonomous Systems</a:t>
            </a:r>
          </a:p>
          <a:p>
            <a:pPr marL="742950" lvl="1" indent="-285750">
              <a:buFont typeface="Arial" panose="020B0604020202020204" pitchFamily="34" charset="0"/>
              <a:buChar char="•"/>
            </a:pPr>
            <a:r>
              <a:rPr lang="en-US" sz="2000" dirty="0"/>
              <a:t>Expert Systems</a:t>
            </a:r>
          </a:p>
          <a:p>
            <a:pPr marL="742950" lvl="1" indent="-285750">
              <a:buFont typeface="Arial" panose="020B0604020202020204" pitchFamily="34" charset="0"/>
              <a:buChar char="•"/>
            </a:pPr>
            <a:r>
              <a:rPr lang="en-US" sz="2000" dirty="0"/>
              <a:t>AI Assistants</a:t>
            </a:r>
          </a:p>
          <a:p>
            <a:pPr marL="742950" lvl="1" indent="-285750">
              <a:buFont typeface="Arial" panose="020B0604020202020204" pitchFamily="34" charset="0"/>
              <a:buChar char="•"/>
            </a:pPr>
            <a:r>
              <a:rPr lang="en-US" sz="2000" dirty="0"/>
              <a:t>Strong AI</a:t>
            </a:r>
          </a:p>
          <a:p>
            <a:pPr marL="742950" lvl="1" indent="-285750">
              <a:buFont typeface="Arial" panose="020B0604020202020204" pitchFamily="34" charset="0"/>
              <a:buChar char="•"/>
            </a:pPr>
            <a:r>
              <a:rPr lang="en-US" sz="2000" dirty="0"/>
              <a:t>Weak AI</a:t>
            </a:r>
          </a:p>
          <a:p>
            <a:pPr marL="742950" lvl="1" indent="-285750">
              <a:buFont typeface="Arial" panose="020B0604020202020204" pitchFamily="34" charset="0"/>
              <a:buChar char="•"/>
            </a:pPr>
            <a:r>
              <a:rPr lang="en-US" sz="2000" dirty="0"/>
              <a:t>Machine Perception</a:t>
            </a:r>
          </a:p>
        </p:txBody>
      </p:sp>
      <p:sp>
        <p:nvSpPr>
          <p:cNvPr id="6" name="TextBox 5">
            <a:extLst>
              <a:ext uri="{FF2B5EF4-FFF2-40B4-BE49-F238E27FC236}">
                <a16:creationId xmlns:a16="http://schemas.microsoft.com/office/drawing/2014/main" id="{5AA0A09A-9D3F-304A-97B7-0CCCBA138EC1}"/>
              </a:ext>
            </a:extLst>
          </p:cNvPr>
          <p:cNvSpPr txBox="1"/>
          <p:nvPr/>
        </p:nvSpPr>
        <p:spPr>
          <a:xfrm>
            <a:off x="228600" y="571500"/>
            <a:ext cx="7912524" cy="2185214"/>
          </a:xfrm>
          <a:prstGeom prst="rect">
            <a:avLst/>
          </a:prstGeom>
          <a:noFill/>
        </p:spPr>
        <p:txBody>
          <a:bodyPr wrap="square" rtlCol="0">
            <a:spAutoFit/>
          </a:bodyPr>
          <a:lstStyle/>
          <a:p>
            <a:r>
              <a:rPr lang="en-US" sz="3600" b="1" dirty="0"/>
              <a:t>Generative AI </a:t>
            </a:r>
          </a:p>
          <a:p>
            <a:r>
              <a:rPr lang="en-US" sz="2000" b="1" dirty="0"/>
              <a:t>F</a:t>
            </a:r>
            <a:r>
              <a:rPr lang="en-US" sz="2000" dirty="0"/>
              <a:t>ocuses on creating or generating new content, data, or information. It involves using AI models and algorithms to produce content that is often creative, realistic, or useful. Generative AI applications include Text Generation, Image Generation, Music and Sound Generation, Data Augmentation, and Drug Discovery.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2"/>
          <p:cNvSpPr txBox="1"/>
          <p:nvPr/>
        </p:nvSpPr>
        <p:spPr>
          <a:xfrm>
            <a:off x="2256719" y="1485900"/>
            <a:ext cx="13774564" cy="2350580"/>
          </a:xfrm>
          <a:prstGeom prst="rect">
            <a:avLst/>
          </a:prstGeom>
        </p:spPr>
        <p:txBody>
          <a:bodyPr wrap="square" lIns="0" tIns="0" rIns="0" bIns="0" rtlCol="0" anchor="t">
            <a:spAutoFit/>
          </a:bodyPr>
          <a:lstStyle/>
          <a:p>
            <a:pPr algn="ctr">
              <a:lnSpc>
                <a:spcPts val="19038"/>
              </a:lnSpc>
            </a:pPr>
            <a:r>
              <a:rPr lang="en-US" sz="13598" dirty="0">
                <a:solidFill>
                  <a:srgbClr val="F7F7F7"/>
                </a:solidFill>
                <a:latin typeface="TAN Pearl"/>
              </a:rPr>
              <a:t>What is AI?</a:t>
            </a:r>
          </a:p>
        </p:txBody>
      </p:sp>
      <p:sp>
        <p:nvSpPr>
          <p:cNvPr id="3" name="TextBox 3"/>
          <p:cNvSpPr txBox="1"/>
          <p:nvPr/>
        </p:nvSpPr>
        <p:spPr>
          <a:xfrm>
            <a:off x="5181601" y="4762501"/>
            <a:ext cx="8227219" cy="1263103"/>
          </a:xfrm>
          <a:prstGeom prst="rect">
            <a:avLst/>
          </a:prstGeom>
        </p:spPr>
        <p:txBody>
          <a:bodyPr lIns="0" tIns="0" rIns="0" bIns="0" rtlCol="0" anchor="t">
            <a:spAutoFit/>
          </a:bodyPr>
          <a:lstStyle/>
          <a:p>
            <a:pPr algn="ctr">
              <a:lnSpc>
                <a:spcPts val="10638"/>
              </a:lnSpc>
            </a:pPr>
            <a:r>
              <a:rPr lang="en-US" sz="7598" spc="607" dirty="0">
                <a:solidFill>
                  <a:srgbClr val="F7F7F7"/>
                </a:solidFill>
                <a:latin typeface="Glacial Indifference"/>
              </a:rPr>
              <a:t>WHY DO I CARE?</a:t>
            </a:r>
          </a:p>
        </p:txBody>
      </p:sp>
      <p:pic>
        <p:nvPicPr>
          <p:cNvPr id="7" name="Picture 6" descr="A finger touching a screen&#10;&#10;Description automatically generated">
            <a:extLst>
              <a:ext uri="{FF2B5EF4-FFF2-40B4-BE49-F238E27FC236}">
                <a16:creationId xmlns:a16="http://schemas.microsoft.com/office/drawing/2014/main" id="{52D6BD3C-8D61-AB03-2A3D-8A500FB2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703" y="1579206"/>
            <a:ext cx="14500595" cy="8593495"/>
          </a:xfrm>
          <a:prstGeom prst="rect">
            <a:avLst/>
          </a:prstGeom>
          <a:effectLst>
            <a:softEdge rad="317500"/>
          </a:effectLst>
        </p:spPr>
      </p:pic>
      <p:sp>
        <p:nvSpPr>
          <p:cNvPr id="8" name="TextBox 7">
            <a:extLst>
              <a:ext uri="{FF2B5EF4-FFF2-40B4-BE49-F238E27FC236}">
                <a16:creationId xmlns:a16="http://schemas.microsoft.com/office/drawing/2014/main" id="{6C087FD9-9353-FDE4-803E-A02455A53A63}"/>
              </a:ext>
            </a:extLst>
          </p:cNvPr>
          <p:cNvSpPr txBox="1"/>
          <p:nvPr/>
        </p:nvSpPr>
        <p:spPr>
          <a:xfrm>
            <a:off x="1913036" y="-190500"/>
            <a:ext cx="14962429" cy="2215991"/>
          </a:xfrm>
          <a:prstGeom prst="rect">
            <a:avLst/>
          </a:prstGeom>
          <a:noFill/>
        </p:spPr>
        <p:txBody>
          <a:bodyPr wrap="none" rtlCol="0">
            <a:spAutoFit/>
            <a:scene3d>
              <a:camera prst="orthographicFront"/>
              <a:lightRig rig="threePt" dir="t"/>
            </a:scene3d>
            <a:sp3d extrusionH="57150">
              <a:bevelT h="25400" prst="softRound"/>
            </a:sp3d>
          </a:bodyPr>
          <a:lstStyle/>
          <a:p>
            <a:r>
              <a:rPr lang="en-US" sz="13800" dirty="0">
                <a:ln w="0"/>
                <a:solidFill>
                  <a:schemeClr val="accent1">
                    <a:lumMod val="75000"/>
                  </a:schemeClr>
                </a:solidFill>
                <a:effectLst>
                  <a:outerShdw blurRad="38100" dist="25400" dir="5400000" algn="ctr" rotWithShape="0">
                    <a:srgbClr val="6E747A">
                      <a:alpha val="43000"/>
                    </a:srgbClr>
                  </a:outerShdw>
                </a:effectLst>
              </a:rPr>
              <a:t>Why do we need AI?</a:t>
            </a:r>
          </a:p>
        </p:txBody>
      </p:sp>
    </p:spTree>
    <p:extLst>
      <p:ext uri="{BB962C8B-B14F-4D97-AF65-F5344CB8AC3E}">
        <p14:creationId xmlns:p14="http://schemas.microsoft.com/office/powerpoint/2010/main" val="15215711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showmethemoney">
            <a:hlinkClick r:id="" action="ppaction://media"/>
            <a:extLst>
              <a:ext uri="{FF2B5EF4-FFF2-40B4-BE49-F238E27FC236}">
                <a16:creationId xmlns:a16="http://schemas.microsoft.com/office/drawing/2014/main" id="{70CABBEB-6010-153A-2126-83CE15371E26}"/>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16000" contrast="1000"/>
          </a:blip>
          <a:stretch>
            <a:fillRect/>
          </a:stretch>
        </p:blipFill>
        <p:spPr>
          <a:xfrm>
            <a:off x="1066800" y="571500"/>
            <a:ext cx="15925800" cy="8417092"/>
          </a:xfrm>
          <a:prstGeom prst="rect">
            <a:avLst/>
          </a:prstGeom>
          <a:ln>
            <a:solidFill>
              <a:schemeClr val="accent1"/>
            </a:solidFill>
          </a:ln>
          <a:effectLst>
            <a:softEdge rad="317500"/>
          </a:effectLst>
        </p:spPr>
      </p:pic>
    </p:spTree>
    <p:extLst>
      <p:ext uri="{BB962C8B-B14F-4D97-AF65-F5344CB8AC3E}">
        <p14:creationId xmlns:p14="http://schemas.microsoft.com/office/powerpoint/2010/main" val="15623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9EEC37-31D1-620D-F040-E1B2C0670614}"/>
              </a:ext>
            </a:extLst>
          </p:cNvPr>
          <p:cNvSpPr txBox="1"/>
          <p:nvPr/>
        </p:nvSpPr>
        <p:spPr>
          <a:xfrm>
            <a:off x="270681" y="1295400"/>
            <a:ext cx="7176580" cy="954107"/>
          </a:xfrm>
          <a:prstGeom prst="rect">
            <a:avLst/>
          </a:prstGeom>
          <a:noFill/>
        </p:spPr>
        <p:txBody>
          <a:bodyPr wrap="none" rtlCol="0">
            <a:spAutoFit/>
          </a:bodyPr>
          <a:lstStyle/>
          <a:p>
            <a:r>
              <a:rPr lang="en-US" sz="2800" dirty="0"/>
              <a:t>Cleared more than 500 healthcare AI algorithms</a:t>
            </a:r>
          </a:p>
          <a:p>
            <a:r>
              <a:rPr lang="en-US" sz="2800" dirty="0"/>
              <a:t>Created an open database for AI algorithms</a:t>
            </a:r>
          </a:p>
        </p:txBody>
      </p:sp>
      <p:pic>
        <p:nvPicPr>
          <p:cNvPr id="7" name="Picture 6">
            <a:extLst>
              <a:ext uri="{FF2B5EF4-FFF2-40B4-BE49-F238E27FC236}">
                <a16:creationId xmlns:a16="http://schemas.microsoft.com/office/drawing/2014/main" id="{077D7607-314A-FE56-E854-433B4A3B2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52376"/>
            <a:ext cx="3886200" cy="895797"/>
          </a:xfrm>
          <a:prstGeom prst="rect">
            <a:avLst/>
          </a:prstGeom>
        </p:spPr>
      </p:pic>
      <p:sp>
        <p:nvSpPr>
          <p:cNvPr id="8" name="TextBox 7">
            <a:extLst>
              <a:ext uri="{FF2B5EF4-FFF2-40B4-BE49-F238E27FC236}">
                <a16:creationId xmlns:a16="http://schemas.microsoft.com/office/drawing/2014/main" id="{7262D8DA-923F-ACE5-7E55-3FB3E4FBBA70}"/>
              </a:ext>
            </a:extLst>
          </p:cNvPr>
          <p:cNvSpPr txBox="1"/>
          <p:nvPr/>
        </p:nvSpPr>
        <p:spPr>
          <a:xfrm>
            <a:off x="570135" y="2366749"/>
            <a:ext cx="5912260" cy="6986528"/>
          </a:xfrm>
          <a:prstGeom prst="rect">
            <a:avLst/>
          </a:prstGeom>
          <a:noFill/>
        </p:spPr>
        <p:txBody>
          <a:bodyPr wrap="none" rtlCol="0">
            <a:spAutoFit/>
          </a:bodyPr>
          <a:lstStyle/>
          <a:p>
            <a:r>
              <a:rPr lang="en-US" sz="2800" b="1" dirty="0"/>
              <a:t>Breakdown of FDA-cleared algorithms </a:t>
            </a:r>
          </a:p>
          <a:p>
            <a:r>
              <a:rPr lang="en-US" sz="2800" b="1" dirty="0"/>
              <a:t>across specialties:</a:t>
            </a:r>
          </a:p>
          <a:p>
            <a:pPr marL="971550" lvl="1" indent="-514350">
              <a:buFont typeface="+mj-lt"/>
              <a:buAutoNum type="arabicPeriod"/>
            </a:pPr>
            <a:r>
              <a:rPr lang="en-US" sz="2800" b="1" dirty="0"/>
              <a:t>396 Radiology</a:t>
            </a:r>
          </a:p>
          <a:p>
            <a:pPr marL="971550" lvl="1" indent="-514350">
              <a:buFont typeface="+mj-lt"/>
              <a:buAutoNum type="arabicPeriod"/>
            </a:pPr>
            <a:r>
              <a:rPr lang="en-US" sz="2800" b="1" dirty="0"/>
              <a:t>58 Cardiology </a:t>
            </a:r>
          </a:p>
          <a:p>
            <a:pPr marL="971550" lvl="1" indent="-514350">
              <a:buFont typeface="+mj-lt"/>
              <a:buAutoNum type="arabicPeriod"/>
            </a:pPr>
            <a:r>
              <a:rPr lang="en-US" sz="2800" b="1" dirty="0"/>
              <a:t>14 Hematology </a:t>
            </a:r>
          </a:p>
          <a:p>
            <a:pPr marL="971550" lvl="1" indent="-514350">
              <a:buFont typeface="+mj-lt"/>
              <a:buAutoNum type="arabicPeriod"/>
            </a:pPr>
            <a:r>
              <a:rPr lang="en-US" sz="2800" b="1" dirty="0"/>
              <a:t>10 Neurology</a:t>
            </a:r>
          </a:p>
          <a:p>
            <a:pPr marL="971550" lvl="1" indent="-514350">
              <a:buFont typeface="+mj-lt"/>
              <a:buAutoNum type="arabicPeriod"/>
            </a:pPr>
            <a:r>
              <a:rPr lang="en-US" sz="2800" b="1" dirty="0"/>
              <a:t>7 Clinical chemistry</a:t>
            </a:r>
          </a:p>
          <a:p>
            <a:pPr marL="971550" lvl="1" indent="-514350">
              <a:buFont typeface="+mj-lt"/>
              <a:buAutoNum type="arabicPeriod"/>
            </a:pPr>
            <a:r>
              <a:rPr lang="en-US" sz="2800" b="1" dirty="0"/>
              <a:t>7 Ophthalmic</a:t>
            </a:r>
          </a:p>
          <a:p>
            <a:pPr marL="971550" lvl="1" indent="-514350">
              <a:buFont typeface="+mj-lt"/>
              <a:buAutoNum type="arabicPeriod"/>
            </a:pPr>
            <a:r>
              <a:rPr lang="en-US" sz="2800" b="1" dirty="0"/>
              <a:t>5 Gastroenterology &amp; Urology</a:t>
            </a:r>
          </a:p>
          <a:p>
            <a:pPr marL="971550" lvl="1" indent="-514350">
              <a:buFont typeface="+mj-lt"/>
              <a:buAutoNum type="arabicPeriod"/>
            </a:pPr>
            <a:r>
              <a:rPr lang="en-US" sz="2800" b="1" dirty="0"/>
              <a:t>5 General &amp; Plastic Surgery</a:t>
            </a:r>
          </a:p>
          <a:p>
            <a:pPr marL="971550" lvl="1" indent="-514350">
              <a:buFont typeface="+mj-lt"/>
              <a:buAutoNum type="arabicPeriod"/>
            </a:pPr>
            <a:r>
              <a:rPr lang="en-US" sz="2800" b="1" dirty="0"/>
              <a:t>4 Pathology</a:t>
            </a:r>
          </a:p>
          <a:p>
            <a:pPr marL="971550" lvl="1" indent="-514350">
              <a:buFont typeface="+mj-lt"/>
              <a:buAutoNum type="arabicPeriod"/>
            </a:pPr>
            <a:r>
              <a:rPr lang="en-US" sz="2800" b="1" dirty="0"/>
              <a:t>4 Microbiology</a:t>
            </a:r>
          </a:p>
          <a:p>
            <a:pPr marL="971550" lvl="1" indent="-514350">
              <a:buFont typeface="+mj-lt"/>
              <a:buAutoNum type="arabicPeriod"/>
            </a:pPr>
            <a:r>
              <a:rPr lang="en-US" sz="2800" b="1" dirty="0"/>
              <a:t>4 Anesthesiology</a:t>
            </a:r>
          </a:p>
          <a:p>
            <a:pPr marL="971550" lvl="1" indent="-514350">
              <a:buFont typeface="+mj-lt"/>
              <a:buAutoNum type="arabicPeriod"/>
            </a:pPr>
            <a:r>
              <a:rPr lang="en-US" sz="2800" b="1" dirty="0"/>
              <a:t>4 General Hospital</a:t>
            </a:r>
          </a:p>
          <a:p>
            <a:pPr marL="971550" lvl="1" indent="-514350">
              <a:buFont typeface="+mj-lt"/>
              <a:buAutoNum type="arabicPeriod"/>
            </a:pPr>
            <a:r>
              <a:rPr lang="en-US" sz="2800" b="1" dirty="0"/>
              <a:t>1 Orthopedic</a:t>
            </a:r>
          </a:p>
          <a:p>
            <a:pPr marL="971550" lvl="1" indent="-514350">
              <a:buFont typeface="+mj-lt"/>
              <a:buAutoNum type="arabicPeriod"/>
            </a:pPr>
            <a:r>
              <a:rPr lang="en-US" sz="2800" b="1" dirty="0"/>
              <a:t>1 Dental</a:t>
            </a:r>
          </a:p>
        </p:txBody>
      </p:sp>
      <p:sp>
        <p:nvSpPr>
          <p:cNvPr id="9" name="TextBox 8">
            <a:extLst>
              <a:ext uri="{FF2B5EF4-FFF2-40B4-BE49-F238E27FC236}">
                <a16:creationId xmlns:a16="http://schemas.microsoft.com/office/drawing/2014/main" id="{C979E91F-C243-E832-E830-DFEF21A9675A}"/>
              </a:ext>
            </a:extLst>
          </p:cNvPr>
          <p:cNvSpPr txBox="1"/>
          <p:nvPr/>
        </p:nvSpPr>
        <p:spPr>
          <a:xfrm>
            <a:off x="7924800" y="1828473"/>
            <a:ext cx="9793065" cy="7125027"/>
          </a:xfrm>
          <a:prstGeom prst="rect">
            <a:avLst/>
          </a:prstGeom>
          <a:noFill/>
        </p:spPr>
        <p:txBody>
          <a:bodyPr wrap="none" rtlCol="0">
            <a:spAutoFit/>
          </a:bodyPr>
          <a:lstStyle/>
          <a:p>
            <a:r>
              <a:rPr lang="en-US" sz="2800" dirty="0"/>
              <a:t>HIMSS conference, AI was seen across many of the 1,400 vendors.</a:t>
            </a:r>
          </a:p>
          <a:p>
            <a:endParaRPr lang="en-US" sz="1050" dirty="0"/>
          </a:p>
          <a:p>
            <a:r>
              <a:rPr lang="en-US" sz="2800" b="1" dirty="0"/>
              <a:t>Key areas for non-clinical AI is being implemented:</a:t>
            </a:r>
          </a:p>
          <a:p>
            <a:pPr marL="971550" lvl="1" indent="-514350">
              <a:buFont typeface="+mj-lt"/>
              <a:buAutoNum type="arabicPeriod"/>
            </a:pPr>
            <a:r>
              <a:rPr lang="en-US" sz="2800" b="1" dirty="0"/>
              <a:t>Revenue cycle management streamlining</a:t>
            </a:r>
          </a:p>
          <a:p>
            <a:pPr marL="971550" lvl="1" indent="-514350">
              <a:buFont typeface="+mj-lt"/>
              <a:buAutoNum type="arabicPeriod"/>
            </a:pPr>
            <a:r>
              <a:rPr lang="en-US" sz="2800" b="1" i="0" dirty="0">
                <a:solidFill>
                  <a:srgbClr val="202124"/>
                </a:solidFill>
                <a:effectLst/>
                <a:latin typeface="Google Sans"/>
              </a:rPr>
              <a:t>Managing Medical Records and Other Data</a:t>
            </a:r>
          </a:p>
          <a:p>
            <a:pPr marL="971550" lvl="1" indent="-514350">
              <a:buFont typeface="+mj-lt"/>
              <a:buAutoNum type="arabicPeriod"/>
            </a:pPr>
            <a:r>
              <a:rPr lang="en-US" sz="2800" b="1" i="0" dirty="0">
                <a:solidFill>
                  <a:srgbClr val="202124"/>
                </a:solidFill>
                <a:effectLst/>
                <a:latin typeface="Google Sans"/>
              </a:rPr>
              <a:t>Doing Repetitive Jobs</a:t>
            </a:r>
            <a:endParaRPr lang="en-US" sz="2800" b="1" dirty="0"/>
          </a:p>
          <a:p>
            <a:pPr marL="971550" lvl="1" indent="-514350">
              <a:buFont typeface="+mj-lt"/>
              <a:buAutoNum type="arabicPeriod"/>
            </a:pPr>
            <a:r>
              <a:rPr lang="en-US" sz="2800" b="1" dirty="0"/>
              <a:t>Population health</a:t>
            </a:r>
          </a:p>
          <a:p>
            <a:pPr marL="971550" lvl="1" indent="-514350">
              <a:buFont typeface="+mj-lt"/>
              <a:buAutoNum type="arabicPeriod"/>
            </a:pPr>
            <a:r>
              <a:rPr lang="en-US" sz="2800" b="1" dirty="0"/>
              <a:t>Health tracking apps</a:t>
            </a:r>
          </a:p>
          <a:p>
            <a:pPr marL="971550" lvl="1" indent="-514350">
              <a:buFont typeface="+mj-lt"/>
              <a:buAutoNum type="arabicPeriod"/>
            </a:pPr>
            <a:r>
              <a:rPr lang="en-US" sz="2800" b="1" dirty="0"/>
              <a:t>Identifying and addressing gaps in health equity</a:t>
            </a:r>
          </a:p>
          <a:p>
            <a:pPr marL="971550" lvl="1" indent="-514350">
              <a:buFont typeface="+mj-lt"/>
              <a:buAutoNum type="arabicPeriod"/>
            </a:pPr>
            <a:r>
              <a:rPr lang="en-US" sz="2800" b="1" dirty="0"/>
              <a:t>Hospital-wide monitoring include:</a:t>
            </a:r>
          </a:p>
          <a:p>
            <a:pPr marL="1428750" lvl="2" indent="-514350">
              <a:buFont typeface="+mj-lt"/>
              <a:buAutoNum type="arabicPeriod"/>
            </a:pPr>
            <a:r>
              <a:rPr lang="en-US" sz="2800" b="1" dirty="0"/>
              <a:t>Length of stay</a:t>
            </a:r>
          </a:p>
          <a:p>
            <a:pPr marL="1428750" lvl="2" indent="-514350">
              <a:buFont typeface="+mj-lt"/>
              <a:buAutoNum type="arabicPeriod"/>
            </a:pPr>
            <a:r>
              <a:rPr lang="en-US" sz="2800" b="1" dirty="0"/>
              <a:t>Bed turn over rates</a:t>
            </a:r>
          </a:p>
          <a:p>
            <a:pPr marL="1428750" lvl="2" indent="-514350">
              <a:buFont typeface="+mj-lt"/>
              <a:buAutoNum type="arabicPeriod"/>
            </a:pPr>
            <a:r>
              <a:rPr lang="en-US" sz="2800" b="1" dirty="0"/>
              <a:t>Early sepsis detection and readmissions</a:t>
            </a:r>
          </a:p>
          <a:p>
            <a:pPr marL="971550" lvl="1" indent="-514350">
              <a:buFont typeface="+mj-lt"/>
              <a:buAutoNum type="arabicPeriod"/>
            </a:pPr>
            <a:r>
              <a:rPr lang="en-US" sz="2800" b="1" dirty="0"/>
              <a:t>Data analytics for key performance indicators </a:t>
            </a:r>
          </a:p>
          <a:p>
            <a:pPr marL="971550" lvl="1" indent="-514350">
              <a:buFont typeface="+mj-lt"/>
              <a:buAutoNum type="arabicPeriod"/>
            </a:pPr>
            <a:r>
              <a:rPr lang="en-US" sz="2800" b="1" dirty="0"/>
              <a:t>Enabling better patient wellness and preventative care</a:t>
            </a:r>
          </a:p>
          <a:p>
            <a:pPr marL="971550" lvl="1" indent="-514350">
              <a:buFont typeface="+mj-lt"/>
              <a:buAutoNum type="arabicPeriod"/>
            </a:pPr>
            <a:r>
              <a:rPr lang="en-US" sz="2800" b="1" dirty="0"/>
              <a:t>Health tracking apps to better monitor patient health</a:t>
            </a:r>
          </a:p>
          <a:p>
            <a:pPr marL="971550" lvl="1" indent="-514350">
              <a:buFont typeface="+mj-lt"/>
              <a:buAutoNum type="arabicPeriod"/>
            </a:pPr>
            <a:r>
              <a:rPr lang="en-US" sz="2800" b="1" dirty="0"/>
              <a:t>Identifying people who may require physical follow up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B537BA-CCAD-3FEF-80C1-2EDDD617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192" y="342900"/>
            <a:ext cx="8698408" cy="9372600"/>
          </a:xfrm>
          <a:prstGeom prst="rect">
            <a:avLst/>
          </a:prstGeom>
        </p:spPr>
      </p:pic>
      <p:sp>
        <p:nvSpPr>
          <p:cNvPr id="3" name="Arrow: Right 2">
            <a:extLst>
              <a:ext uri="{FF2B5EF4-FFF2-40B4-BE49-F238E27FC236}">
                <a16:creationId xmlns:a16="http://schemas.microsoft.com/office/drawing/2014/main" id="{96DAD4CB-BE14-6C89-1915-55C88AEE6887}"/>
              </a:ext>
            </a:extLst>
          </p:cNvPr>
          <p:cNvSpPr/>
          <p:nvPr/>
        </p:nvSpPr>
        <p:spPr>
          <a:xfrm>
            <a:off x="7559722" y="3543300"/>
            <a:ext cx="1600200" cy="56677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E5065D-9B04-CC23-0D10-9DF085FF84EB}"/>
              </a:ext>
            </a:extLst>
          </p:cNvPr>
          <p:cNvSpPr txBox="1"/>
          <p:nvPr/>
        </p:nvSpPr>
        <p:spPr>
          <a:xfrm>
            <a:off x="228600" y="4152900"/>
            <a:ext cx="8219301" cy="1815882"/>
          </a:xfrm>
          <a:prstGeom prst="rect">
            <a:avLst/>
          </a:prstGeom>
          <a:noFill/>
        </p:spPr>
        <p:txBody>
          <a:bodyPr wrap="none" rtlCol="0">
            <a:spAutoFit/>
          </a:bodyPr>
          <a:lstStyle/>
          <a:p>
            <a:r>
              <a:rPr lang="en-US" sz="2800" dirty="0"/>
              <a:t>AI’s impact on healthcare is to automate administrative</a:t>
            </a:r>
          </a:p>
          <a:p>
            <a:r>
              <a:rPr lang="en-US" sz="2800" dirty="0"/>
              <a:t>tasks. It is expected that this could result in $18 billion </a:t>
            </a:r>
          </a:p>
          <a:p>
            <a:r>
              <a:rPr lang="en-US" sz="2800" dirty="0"/>
              <a:t>in savings for the healthcare industry as machines can </a:t>
            </a:r>
          </a:p>
          <a:p>
            <a:r>
              <a:rPr lang="en-US" sz="2800" dirty="0"/>
              <a:t>help save time on administrative tasks.</a:t>
            </a:r>
          </a:p>
        </p:txBody>
      </p:sp>
      <p:sp>
        <p:nvSpPr>
          <p:cNvPr id="6" name="TextBox 5">
            <a:extLst>
              <a:ext uri="{FF2B5EF4-FFF2-40B4-BE49-F238E27FC236}">
                <a16:creationId xmlns:a16="http://schemas.microsoft.com/office/drawing/2014/main" id="{16B26070-E68A-C8BD-5BC9-B48A6AF2DEB3}"/>
              </a:ext>
            </a:extLst>
          </p:cNvPr>
          <p:cNvSpPr txBox="1"/>
          <p:nvPr/>
        </p:nvSpPr>
        <p:spPr>
          <a:xfrm>
            <a:off x="220639" y="495300"/>
            <a:ext cx="8498417" cy="1107996"/>
          </a:xfrm>
          <a:prstGeom prst="rect">
            <a:avLst/>
          </a:prstGeom>
          <a:noFill/>
        </p:spPr>
        <p:txBody>
          <a:bodyPr wrap="none" rtlCol="0">
            <a:spAutoFit/>
            <a:scene3d>
              <a:camera prst="orthographicFront"/>
              <a:lightRig rig="threePt" dir="t"/>
            </a:scene3d>
            <a:sp3d extrusionH="57150">
              <a:bevelT h="25400" prst="softRound"/>
            </a:sp3d>
          </a:bodyPr>
          <a:lstStyle/>
          <a:p>
            <a:r>
              <a:rPr lang="en-US" sz="6600" dirty="0">
                <a:ln w="0"/>
                <a:solidFill>
                  <a:schemeClr val="accent1">
                    <a:lumMod val="75000"/>
                  </a:schemeClr>
                </a:solidFill>
                <a:effectLst>
                  <a:outerShdw blurRad="38100" dist="25400" dir="5400000" algn="ctr" rotWithShape="0">
                    <a:srgbClr val="6E747A">
                      <a:alpha val="43000"/>
                    </a:srgbClr>
                  </a:outerShdw>
                </a:effectLst>
              </a:rPr>
              <a:t>Showing you the Money</a:t>
            </a:r>
          </a:p>
        </p:txBody>
      </p:sp>
    </p:spTree>
    <p:extLst>
      <p:ext uri="{BB962C8B-B14F-4D97-AF65-F5344CB8AC3E}">
        <p14:creationId xmlns:p14="http://schemas.microsoft.com/office/powerpoint/2010/main" val="10022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pic>
        <p:nvPicPr>
          <p:cNvPr id="4" name="Picture 3">
            <a:extLst>
              <a:ext uri="{FF2B5EF4-FFF2-40B4-BE49-F238E27FC236}">
                <a16:creationId xmlns:a16="http://schemas.microsoft.com/office/drawing/2014/main" id="{D5E700F4-3B09-4769-8094-D1816C616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18288000" cy="9334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2"/>
          <p:cNvSpPr txBox="1"/>
          <p:nvPr/>
        </p:nvSpPr>
        <p:spPr>
          <a:xfrm>
            <a:off x="2256719" y="1485900"/>
            <a:ext cx="13774564" cy="2350580"/>
          </a:xfrm>
          <a:prstGeom prst="rect">
            <a:avLst/>
          </a:prstGeom>
        </p:spPr>
        <p:txBody>
          <a:bodyPr wrap="square" lIns="0" tIns="0" rIns="0" bIns="0" rtlCol="0" anchor="t">
            <a:spAutoFit/>
          </a:bodyPr>
          <a:lstStyle/>
          <a:p>
            <a:pPr algn="ctr">
              <a:lnSpc>
                <a:spcPts val="19038"/>
              </a:lnSpc>
            </a:pPr>
            <a:r>
              <a:rPr lang="en-US" sz="13598" dirty="0">
                <a:solidFill>
                  <a:srgbClr val="F7F7F7"/>
                </a:solidFill>
                <a:latin typeface="TAN Pearl"/>
              </a:rPr>
              <a:t>What is AI?</a:t>
            </a:r>
          </a:p>
        </p:txBody>
      </p:sp>
      <p:sp>
        <p:nvSpPr>
          <p:cNvPr id="3" name="TextBox 3"/>
          <p:cNvSpPr txBox="1"/>
          <p:nvPr/>
        </p:nvSpPr>
        <p:spPr>
          <a:xfrm>
            <a:off x="5181601" y="4762501"/>
            <a:ext cx="8227219" cy="1263103"/>
          </a:xfrm>
          <a:prstGeom prst="rect">
            <a:avLst/>
          </a:prstGeom>
        </p:spPr>
        <p:txBody>
          <a:bodyPr lIns="0" tIns="0" rIns="0" bIns="0" rtlCol="0" anchor="t">
            <a:spAutoFit/>
          </a:bodyPr>
          <a:lstStyle/>
          <a:p>
            <a:pPr algn="ctr">
              <a:lnSpc>
                <a:spcPts val="10638"/>
              </a:lnSpc>
            </a:pPr>
            <a:r>
              <a:rPr lang="en-US" sz="7598" spc="607" dirty="0">
                <a:solidFill>
                  <a:srgbClr val="F7F7F7"/>
                </a:solidFill>
                <a:latin typeface="Glacial Indifference"/>
              </a:rPr>
              <a:t>WHY DO I CARE?</a:t>
            </a:r>
          </a:p>
        </p:txBody>
      </p:sp>
      <p:pic>
        <p:nvPicPr>
          <p:cNvPr id="7" name="Picture 6" descr="A finger touching a screen&#10;&#10;Description automatically generated">
            <a:extLst>
              <a:ext uri="{FF2B5EF4-FFF2-40B4-BE49-F238E27FC236}">
                <a16:creationId xmlns:a16="http://schemas.microsoft.com/office/drawing/2014/main" id="{52D6BD3C-8D61-AB03-2A3D-8A500FB2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703" y="1579206"/>
            <a:ext cx="14500595" cy="8593495"/>
          </a:xfrm>
          <a:prstGeom prst="rect">
            <a:avLst/>
          </a:prstGeom>
          <a:effectLst>
            <a:softEdge rad="317500"/>
          </a:effectLst>
        </p:spPr>
      </p:pic>
      <p:sp>
        <p:nvSpPr>
          <p:cNvPr id="8" name="TextBox 7">
            <a:extLst>
              <a:ext uri="{FF2B5EF4-FFF2-40B4-BE49-F238E27FC236}">
                <a16:creationId xmlns:a16="http://schemas.microsoft.com/office/drawing/2014/main" id="{6C087FD9-9353-FDE4-803E-A02455A53A63}"/>
              </a:ext>
            </a:extLst>
          </p:cNvPr>
          <p:cNvSpPr txBox="1"/>
          <p:nvPr/>
        </p:nvSpPr>
        <p:spPr>
          <a:xfrm>
            <a:off x="2133600" y="-7303"/>
            <a:ext cx="13704649" cy="1446550"/>
          </a:xfrm>
          <a:prstGeom prst="rect">
            <a:avLst/>
          </a:prstGeom>
          <a:noFill/>
        </p:spPr>
        <p:txBody>
          <a:bodyPr wrap="none" rtlCol="0">
            <a:spAutoFit/>
            <a:scene3d>
              <a:camera prst="orthographicFront"/>
              <a:lightRig rig="threePt" dir="t"/>
            </a:scene3d>
            <a:sp3d extrusionH="57150">
              <a:bevelT h="25400" prst="softRound"/>
            </a:sp3d>
          </a:bodyPr>
          <a:lstStyle/>
          <a:p>
            <a:r>
              <a:rPr lang="en-US" sz="8800" dirty="0">
                <a:ln w="0"/>
                <a:solidFill>
                  <a:schemeClr val="accent1">
                    <a:lumMod val="75000"/>
                  </a:schemeClr>
                </a:solidFill>
                <a:effectLst>
                  <a:outerShdw blurRad="38100" dist="25400" dir="5400000" algn="ctr" rotWithShape="0">
                    <a:srgbClr val="6E747A">
                      <a:alpha val="43000"/>
                    </a:srgbClr>
                  </a:outerShdw>
                </a:effectLst>
              </a:rPr>
              <a:t>It’s Not Your Grandma’s CVO</a:t>
            </a:r>
          </a:p>
        </p:txBody>
      </p:sp>
    </p:spTree>
    <p:extLst>
      <p:ext uri="{BB962C8B-B14F-4D97-AF65-F5344CB8AC3E}">
        <p14:creationId xmlns:p14="http://schemas.microsoft.com/office/powerpoint/2010/main" val="7153030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88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sp>
        <p:nvSpPr>
          <p:cNvPr id="3" name="TextBox 3"/>
          <p:cNvSpPr txBox="1"/>
          <p:nvPr/>
        </p:nvSpPr>
        <p:spPr>
          <a:xfrm>
            <a:off x="0" y="3162300"/>
            <a:ext cx="16768266" cy="1515479"/>
          </a:xfrm>
          <a:prstGeom prst="rect">
            <a:avLst/>
          </a:prstGeom>
        </p:spPr>
        <p:txBody>
          <a:bodyPr wrap="square" lIns="0" tIns="0" rIns="0" bIns="0" rtlCol="0" anchor="t">
            <a:spAutoFit/>
          </a:bodyPr>
          <a:lstStyle/>
          <a:p>
            <a:pPr algn="ctr">
              <a:lnSpc>
                <a:spcPts val="12880"/>
              </a:lnSpc>
            </a:pPr>
            <a:r>
              <a:rPr lang="en-US" sz="9200" dirty="0">
                <a:ln>
                  <a:solidFill>
                    <a:schemeClr val="accent1"/>
                  </a:solidFill>
                </a:ln>
                <a:solidFill>
                  <a:schemeClr val="accent1">
                    <a:lumMod val="75000"/>
                    <a:alpha val="84000"/>
                  </a:schemeClr>
                </a:solidFill>
                <a:effectLst>
                  <a:glow rad="63500">
                    <a:schemeClr val="accent1">
                      <a:alpha val="40000"/>
                    </a:schemeClr>
                  </a:glow>
                </a:effectLst>
                <a:latin typeface="Broadway" panose="04040905080B02020502" pitchFamily="82" charset="0"/>
              </a:rPr>
              <a:t>Showww Me The Revenue</a:t>
            </a:r>
          </a:p>
        </p:txBody>
      </p:sp>
      <p:sp>
        <p:nvSpPr>
          <p:cNvPr id="4" name="TextBox 4"/>
          <p:cNvSpPr txBox="1"/>
          <p:nvPr/>
        </p:nvSpPr>
        <p:spPr>
          <a:xfrm>
            <a:off x="5047357" y="5524501"/>
            <a:ext cx="10345043" cy="874214"/>
          </a:xfrm>
          <a:prstGeom prst="rect">
            <a:avLst/>
          </a:prstGeom>
        </p:spPr>
        <p:txBody>
          <a:bodyPr wrap="square" lIns="0" tIns="0" rIns="0" bIns="0" rtlCol="0" anchor="t">
            <a:spAutoFit/>
          </a:bodyPr>
          <a:lstStyle/>
          <a:p>
            <a:pPr>
              <a:lnSpc>
                <a:spcPts val="7278"/>
              </a:lnSpc>
            </a:pPr>
            <a:r>
              <a:rPr lang="en-US" sz="5199" dirty="0">
                <a:solidFill>
                  <a:srgbClr val="000000"/>
                </a:solidFill>
                <a:latin typeface="Canva Sans Bold Italics"/>
              </a:rPr>
              <a:t>How AI is improving healthcare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EF68B4-15D7-3318-746D-D1DFB923B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1028700"/>
            <a:ext cx="7205123" cy="7924800"/>
          </a:xfrm>
          <a:prstGeom prst="rect">
            <a:avLst/>
          </a:prstGeom>
          <a:effectLst>
            <a:softEdge rad="317500"/>
          </a:effectLst>
        </p:spPr>
      </p:pic>
      <p:sp>
        <p:nvSpPr>
          <p:cNvPr id="2" name="AutoShape 2">
            <a:extLst>
              <a:ext uri="{FF2B5EF4-FFF2-40B4-BE49-F238E27FC236}">
                <a16:creationId xmlns:a16="http://schemas.microsoft.com/office/drawing/2014/main" id="{A02389A1-78BE-80E2-B977-530B2D294CF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A4C61CF4-F984-81A4-2834-286985AAF6F6}"/>
              </a:ext>
            </a:extLst>
          </p:cNvPr>
          <p:cNvSpPr txBox="1"/>
          <p:nvPr/>
        </p:nvSpPr>
        <p:spPr>
          <a:xfrm>
            <a:off x="609600" y="1497947"/>
            <a:ext cx="7162730" cy="3970318"/>
          </a:xfrm>
          <a:prstGeom prst="rect">
            <a:avLst/>
          </a:prstGeom>
          <a:noFill/>
        </p:spPr>
        <p:txBody>
          <a:bodyPr wrap="none" rtlCol="0">
            <a:spAutoFit/>
          </a:bodyPr>
          <a:lstStyle/>
          <a:p>
            <a:r>
              <a:rPr lang="en-US" sz="3600" dirty="0"/>
              <a:t>Get Rid Of:</a:t>
            </a:r>
          </a:p>
          <a:p>
            <a:pPr marL="571500" indent="-571500">
              <a:buFont typeface="Arial" panose="020B0604020202020204" pitchFamily="34" charset="0"/>
              <a:buChar char="•"/>
            </a:pPr>
            <a:r>
              <a:rPr lang="en-US" sz="3600" dirty="0"/>
              <a:t>Paper Applications</a:t>
            </a:r>
          </a:p>
          <a:p>
            <a:pPr marL="571500" indent="-571500">
              <a:buFont typeface="Arial" panose="020B0604020202020204" pitchFamily="34" charset="0"/>
              <a:buChar char="•"/>
            </a:pPr>
            <a:r>
              <a:rPr lang="en-US" sz="3600" dirty="0"/>
              <a:t>Faxing</a:t>
            </a:r>
          </a:p>
          <a:p>
            <a:pPr marL="571500" indent="-571500">
              <a:buFont typeface="Arial" panose="020B0604020202020204" pitchFamily="34" charset="0"/>
              <a:buChar char="•"/>
            </a:pPr>
            <a:r>
              <a:rPr lang="en-US" sz="3600" dirty="0"/>
              <a:t>Emailing Fillable PDF’s</a:t>
            </a:r>
          </a:p>
          <a:p>
            <a:pPr marL="571500" indent="-571500">
              <a:buFont typeface="Arial" panose="020B0604020202020204" pitchFamily="34" charset="0"/>
              <a:buChar char="•"/>
            </a:pPr>
            <a:r>
              <a:rPr lang="en-US" sz="3600" dirty="0"/>
              <a:t>Printing Documents for Signatures</a:t>
            </a:r>
          </a:p>
          <a:p>
            <a:pPr marL="571500" indent="-571500">
              <a:buFont typeface="Arial" panose="020B0604020202020204" pitchFamily="34" charset="0"/>
              <a:buChar char="•"/>
            </a:pPr>
            <a:r>
              <a:rPr lang="en-US" sz="3600" dirty="0"/>
              <a:t>Missed Practitioner Engagement</a:t>
            </a:r>
          </a:p>
          <a:p>
            <a:pPr marL="571500" indent="-571500">
              <a:buFont typeface="Arial" panose="020B0604020202020204" pitchFamily="34" charset="0"/>
              <a:buChar char="•"/>
            </a:pPr>
            <a:r>
              <a:rPr lang="en-US" sz="3600" dirty="0"/>
              <a:t>Time to revenue missed</a:t>
            </a:r>
          </a:p>
        </p:txBody>
      </p:sp>
      <p:sp>
        <p:nvSpPr>
          <p:cNvPr id="10" name="TextBox 9">
            <a:extLst>
              <a:ext uri="{FF2B5EF4-FFF2-40B4-BE49-F238E27FC236}">
                <a16:creationId xmlns:a16="http://schemas.microsoft.com/office/drawing/2014/main" id="{83528FDA-6672-3433-3982-60A565970287}"/>
              </a:ext>
            </a:extLst>
          </p:cNvPr>
          <p:cNvSpPr txBox="1"/>
          <p:nvPr/>
        </p:nvSpPr>
        <p:spPr>
          <a:xfrm>
            <a:off x="1109701" y="5663420"/>
            <a:ext cx="8763435" cy="3539430"/>
          </a:xfrm>
          <a:prstGeom prst="rect">
            <a:avLst/>
          </a:prstGeom>
          <a:noFill/>
        </p:spPr>
        <p:txBody>
          <a:bodyPr wrap="square" rtlCol="0">
            <a:spAutoFit/>
          </a:bodyPr>
          <a:lstStyle/>
          <a:p>
            <a:r>
              <a:rPr lang="en-US" sz="2800" dirty="0"/>
              <a:t>Need to be more then just credentialing. </a:t>
            </a:r>
          </a:p>
          <a:p>
            <a:r>
              <a:rPr lang="en-US" sz="2800" dirty="0"/>
              <a:t>Need to be the source of truth for all practitioner data.</a:t>
            </a:r>
          </a:p>
          <a:p>
            <a:r>
              <a:rPr lang="en-US" sz="2800" dirty="0"/>
              <a:t>Need to be provider enrollment</a:t>
            </a:r>
          </a:p>
          <a:p>
            <a:r>
              <a:rPr lang="en-US" sz="2800" dirty="0"/>
              <a:t>Need to be onboarding </a:t>
            </a:r>
          </a:p>
          <a:p>
            <a:r>
              <a:rPr lang="en-US" sz="2800" dirty="0"/>
              <a:t>Need to remove practitioner burden</a:t>
            </a:r>
          </a:p>
          <a:p>
            <a:r>
              <a:rPr lang="en-US" sz="2800" dirty="0"/>
              <a:t>Need to engage IT resources and embed them in processes</a:t>
            </a:r>
          </a:p>
          <a:p>
            <a:r>
              <a:rPr lang="en-US" sz="2800" dirty="0"/>
              <a:t>Need to rebrand the CVO:</a:t>
            </a:r>
          </a:p>
          <a:p>
            <a:r>
              <a:rPr lang="en-US" sz="2800" dirty="0"/>
              <a:t>	“PRACTITIONER SOLUTION CENTER”</a:t>
            </a:r>
          </a:p>
        </p:txBody>
      </p:sp>
      <p:sp>
        <p:nvSpPr>
          <p:cNvPr id="20" name="TextBox 19">
            <a:extLst>
              <a:ext uri="{FF2B5EF4-FFF2-40B4-BE49-F238E27FC236}">
                <a16:creationId xmlns:a16="http://schemas.microsoft.com/office/drawing/2014/main" id="{B9F6885A-5B18-C944-BAE8-9CC958692290}"/>
              </a:ext>
            </a:extLst>
          </p:cNvPr>
          <p:cNvSpPr txBox="1"/>
          <p:nvPr/>
        </p:nvSpPr>
        <p:spPr>
          <a:xfrm>
            <a:off x="228600" y="225504"/>
            <a:ext cx="10525638" cy="1107996"/>
          </a:xfrm>
          <a:prstGeom prst="rect">
            <a:avLst/>
          </a:prstGeom>
          <a:noFill/>
        </p:spPr>
        <p:txBody>
          <a:bodyPr wrap="none" rtlCol="0">
            <a:spAutoFit/>
            <a:scene3d>
              <a:camera prst="orthographicFront"/>
              <a:lightRig rig="threePt" dir="t"/>
            </a:scene3d>
            <a:sp3d extrusionH="57150">
              <a:bevelT h="25400" prst="softRound"/>
            </a:sp3d>
          </a:bodyPr>
          <a:lstStyle/>
          <a:p>
            <a:r>
              <a:rPr lang="en-US" sz="6600" dirty="0">
                <a:ln w="0"/>
                <a:solidFill>
                  <a:schemeClr val="accent1">
                    <a:lumMod val="75000"/>
                  </a:schemeClr>
                </a:solidFill>
                <a:effectLst>
                  <a:outerShdw blurRad="38100" dist="25400" dir="5400000" algn="ctr" rotWithShape="0">
                    <a:srgbClr val="6E747A">
                      <a:alpha val="43000"/>
                    </a:srgbClr>
                  </a:outerShdw>
                </a:effectLst>
              </a:rPr>
              <a:t>It’s time to reimagine the CVO</a:t>
            </a:r>
          </a:p>
        </p:txBody>
      </p:sp>
    </p:spTree>
    <p:extLst>
      <p:ext uri="{BB962C8B-B14F-4D97-AF65-F5344CB8AC3E}">
        <p14:creationId xmlns:p14="http://schemas.microsoft.com/office/powerpoint/2010/main" val="1014714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C5E35-0DA3-8C33-0A91-DBF5B8DFD0DD}"/>
              </a:ext>
            </a:extLst>
          </p:cNvPr>
          <p:cNvSpPr txBox="1"/>
          <p:nvPr/>
        </p:nvSpPr>
        <p:spPr>
          <a:xfrm>
            <a:off x="3352800" y="48904"/>
            <a:ext cx="9735614" cy="2123658"/>
          </a:xfrm>
          <a:prstGeom prst="rect">
            <a:avLst/>
          </a:prstGeom>
          <a:noFill/>
        </p:spPr>
        <p:txBody>
          <a:bodyPr wrap="none" rtlCol="0">
            <a:spAutoFit/>
            <a:scene3d>
              <a:camera prst="orthographicFront"/>
              <a:lightRig rig="threePt" dir="t"/>
            </a:scene3d>
            <a:sp3d extrusionH="57150">
              <a:bevelT h="25400" prst="softRound"/>
            </a:sp3d>
          </a:bodyPr>
          <a:lstStyle>
            <a:defPPr>
              <a:defRPr lang="en-US"/>
            </a:defPPr>
            <a:lvl1pPr>
              <a:defRPr sz="6600">
                <a:ln w="0"/>
                <a:solidFill>
                  <a:schemeClr val="accent1">
                    <a:lumMod val="75000"/>
                  </a:schemeClr>
                </a:solidFill>
                <a:effectLst>
                  <a:outerShdw blurRad="38100" dist="25400" dir="5400000" algn="ctr" rotWithShape="0">
                    <a:srgbClr val="6E747A">
                      <a:alpha val="43000"/>
                    </a:srgbClr>
                  </a:outerShdw>
                </a:effectLst>
              </a:defRPr>
            </a:lvl1pPr>
          </a:lstStyle>
          <a:p>
            <a:r>
              <a:rPr lang="en-US" dirty="0"/>
              <a:t>Credentialing Opportunities</a:t>
            </a:r>
          </a:p>
          <a:p>
            <a:pPr algn="ctr"/>
            <a:r>
              <a:rPr lang="en-US" dirty="0"/>
              <a:t>Moving into a new frontier </a:t>
            </a:r>
          </a:p>
        </p:txBody>
      </p:sp>
      <p:sp>
        <p:nvSpPr>
          <p:cNvPr id="3" name="TextBox 2">
            <a:extLst>
              <a:ext uri="{FF2B5EF4-FFF2-40B4-BE49-F238E27FC236}">
                <a16:creationId xmlns:a16="http://schemas.microsoft.com/office/drawing/2014/main" id="{7135B85B-A25D-ADC3-42FA-0C1A0E113A3D}"/>
              </a:ext>
            </a:extLst>
          </p:cNvPr>
          <p:cNvSpPr txBox="1"/>
          <p:nvPr/>
        </p:nvSpPr>
        <p:spPr>
          <a:xfrm>
            <a:off x="1143000" y="2019300"/>
            <a:ext cx="11248977" cy="8156079"/>
          </a:xfrm>
          <a:prstGeom prst="rect">
            <a:avLst/>
          </a:prstGeom>
          <a:noFill/>
        </p:spPr>
        <p:txBody>
          <a:bodyPr wrap="none" rtlCol="0">
            <a:spAutoFit/>
          </a:bodyPr>
          <a:lstStyle/>
          <a:p>
            <a:r>
              <a:rPr lang="en-US" sz="3600" dirty="0"/>
              <a:t>Opportunities: </a:t>
            </a:r>
          </a:p>
          <a:p>
            <a:pPr marL="571500" indent="-571500">
              <a:buFont typeface="Arial" panose="020B0604020202020204" pitchFamily="34" charset="0"/>
              <a:buChar char="•"/>
            </a:pPr>
            <a:r>
              <a:rPr lang="en-US" sz="3600" dirty="0"/>
              <a:t>Automated Data Extraction</a:t>
            </a:r>
          </a:p>
          <a:p>
            <a:pPr marL="571500" indent="-571500">
              <a:buFont typeface="Arial" panose="020B0604020202020204" pitchFamily="34" charset="0"/>
              <a:buChar char="•"/>
            </a:pPr>
            <a:r>
              <a:rPr lang="en-US" sz="3600" dirty="0"/>
              <a:t>Credential Verification </a:t>
            </a:r>
          </a:p>
          <a:p>
            <a:pPr marL="571500" indent="-571500">
              <a:buFont typeface="Arial" panose="020B0604020202020204" pitchFamily="34" charset="0"/>
              <a:buChar char="•"/>
            </a:pPr>
            <a:r>
              <a:rPr lang="en-US" sz="3600" dirty="0"/>
              <a:t>Continuous Monitoring </a:t>
            </a:r>
          </a:p>
          <a:p>
            <a:pPr marL="571500" indent="-571500">
              <a:buFont typeface="Arial" panose="020B0604020202020204" pitchFamily="34" charset="0"/>
              <a:buChar char="•"/>
            </a:pPr>
            <a:r>
              <a:rPr lang="en-US" sz="3600" dirty="0"/>
              <a:t>Document Classification and Organization </a:t>
            </a:r>
          </a:p>
          <a:p>
            <a:pPr marL="571500" indent="-571500">
              <a:buFont typeface="Arial" panose="020B0604020202020204" pitchFamily="34" charset="0"/>
              <a:buChar char="•"/>
            </a:pPr>
            <a:r>
              <a:rPr lang="en-US" sz="3600" dirty="0"/>
              <a:t>Time Efficiency</a:t>
            </a:r>
          </a:p>
          <a:p>
            <a:pPr marL="571500" indent="-571500">
              <a:buFont typeface="Arial" panose="020B0604020202020204" pitchFamily="34" charset="0"/>
              <a:buChar char="•"/>
            </a:pPr>
            <a:r>
              <a:rPr lang="en-US" sz="3600" dirty="0"/>
              <a:t>Fraud, Waste, and Abuse Detection</a:t>
            </a:r>
          </a:p>
          <a:p>
            <a:pPr marL="571500" indent="-571500">
              <a:buFont typeface="Arial" panose="020B0604020202020204" pitchFamily="34" charset="0"/>
              <a:buChar char="•"/>
            </a:pPr>
            <a:r>
              <a:rPr lang="en-US" sz="3600" dirty="0"/>
              <a:t>Data Accuracy and Consistency </a:t>
            </a:r>
          </a:p>
          <a:p>
            <a:pPr marL="571500" indent="-571500">
              <a:buFont typeface="Arial" panose="020B0604020202020204" pitchFamily="34" charset="0"/>
              <a:buChar char="•"/>
            </a:pPr>
            <a:r>
              <a:rPr lang="en-US" sz="3600" dirty="0"/>
              <a:t>Decision Support </a:t>
            </a:r>
          </a:p>
          <a:p>
            <a:pPr marL="571500" indent="-571500">
              <a:buFont typeface="Arial" panose="020B0604020202020204" pitchFamily="34" charset="0"/>
              <a:buChar char="•"/>
            </a:pPr>
            <a:r>
              <a:rPr lang="en-US" sz="3600" dirty="0"/>
              <a:t>Machine Learning for Risk Assessment </a:t>
            </a:r>
          </a:p>
          <a:p>
            <a:pPr marL="571500" indent="-571500">
              <a:buFont typeface="Arial" panose="020B0604020202020204" pitchFamily="34" charset="0"/>
              <a:buChar char="•"/>
            </a:pPr>
            <a:r>
              <a:rPr lang="en-US" sz="3600" dirty="0"/>
              <a:t>Integration with Healthcare Systems </a:t>
            </a:r>
          </a:p>
          <a:p>
            <a:pPr marL="571500" indent="-571500">
              <a:buFont typeface="Arial" panose="020B0604020202020204" pitchFamily="34" charset="0"/>
              <a:buChar char="•"/>
            </a:pPr>
            <a:r>
              <a:rPr lang="en-US" sz="3600" dirty="0"/>
              <a:t>Routine tasks i.e. data entry</a:t>
            </a:r>
          </a:p>
          <a:p>
            <a:endParaRPr lang="en-US" sz="3600" dirty="0"/>
          </a:p>
          <a:p>
            <a:r>
              <a:rPr lang="en-US" sz="3600" b="1" dirty="0"/>
              <a:t>Human oversight is still critical</a:t>
            </a:r>
          </a:p>
          <a:p>
            <a:pPr marL="342900" indent="-342900">
              <a:buFontTx/>
              <a:buChar char="-"/>
            </a:pPr>
            <a:r>
              <a:rPr lang="en-US" sz="2000" b="1" dirty="0"/>
              <a:t>Not a replacement for the judgment and decision-making of experienced credentialing professionals</a:t>
            </a:r>
            <a:r>
              <a:rPr lang="en-US" sz="2000" dirty="0"/>
              <a:t>.</a:t>
            </a:r>
          </a:p>
        </p:txBody>
      </p:sp>
    </p:spTree>
    <p:extLst>
      <p:ext uri="{BB962C8B-B14F-4D97-AF65-F5344CB8AC3E}">
        <p14:creationId xmlns:p14="http://schemas.microsoft.com/office/powerpoint/2010/main" val="2952877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C5E35-0DA3-8C33-0A91-DBF5B8DFD0DD}"/>
              </a:ext>
            </a:extLst>
          </p:cNvPr>
          <p:cNvSpPr txBox="1"/>
          <p:nvPr/>
        </p:nvSpPr>
        <p:spPr>
          <a:xfrm>
            <a:off x="2438400" y="227029"/>
            <a:ext cx="11898322" cy="1107996"/>
          </a:xfrm>
          <a:prstGeom prst="rect">
            <a:avLst/>
          </a:prstGeom>
          <a:noFill/>
        </p:spPr>
        <p:txBody>
          <a:bodyPr wrap="none" rtlCol="0">
            <a:spAutoFit/>
            <a:scene3d>
              <a:camera prst="orthographicFront"/>
              <a:lightRig rig="threePt" dir="t"/>
            </a:scene3d>
            <a:sp3d extrusionH="57150">
              <a:bevelT h="25400" prst="softRound"/>
            </a:sp3d>
          </a:bodyPr>
          <a:lstStyle>
            <a:defPPr>
              <a:defRPr lang="en-US"/>
            </a:defPPr>
            <a:lvl1pPr>
              <a:defRPr sz="6600">
                <a:ln w="0"/>
                <a:solidFill>
                  <a:schemeClr val="accent1">
                    <a:lumMod val="75000"/>
                  </a:schemeClr>
                </a:solidFill>
                <a:effectLst>
                  <a:outerShdw blurRad="38100" dist="25400" dir="5400000" algn="ctr" rotWithShape="0">
                    <a:srgbClr val="6E747A">
                      <a:alpha val="43000"/>
                    </a:srgbClr>
                  </a:outerShdw>
                </a:effectLst>
              </a:defRPr>
            </a:lvl1pPr>
          </a:lstStyle>
          <a:p>
            <a:r>
              <a:rPr lang="en-US" dirty="0"/>
              <a:t>PRACTITIONER SOLUTION CENTER</a:t>
            </a:r>
          </a:p>
        </p:txBody>
      </p:sp>
      <p:sp>
        <p:nvSpPr>
          <p:cNvPr id="3" name="TextBox 2">
            <a:extLst>
              <a:ext uri="{FF2B5EF4-FFF2-40B4-BE49-F238E27FC236}">
                <a16:creationId xmlns:a16="http://schemas.microsoft.com/office/drawing/2014/main" id="{7135B85B-A25D-ADC3-42FA-0C1A0E113A3D}"/>
              </a:ext>
            </a:extLst>
          </p:cNvPr>
          <p:cNvSpPr txBox="1"/>
          <p:nvPr/>
        </p:nvSpPr>
        <p:spPr>
          <a:xfrm>
            <a:off x="1295400" y="2400300"/>
            <a:ext cx="8721811" cy="7294305"/>
          </a:xfrm>
          <a:prstGeom prst="rect">
            <a:avLst/>
          </a:prstGeom>
          <a:noFill/>
        </p:spPr>
        <p:txBody>
          <a:bodyPr wrap="none" rtlCol="0">
            <a:spAutoFit/>
          </a:bodyPr>
          <a:lstStyle/>
          <a:p>
            <a:r>
              <a:rPr lang="en-US" sz="3600" dirty="0"/>
              <a:t>Includes Administrative Tasks:</a:t>
            </a:r>
          </a:p>
          <a:p>
            <a:pPr marL="571500" indent="-571500">
              <a:buFont typeface="Arial" panose="020B0604020202020204" pitchFamily="34" charset="0"/>
              <a:buChar char="•"/>
            </a:pPr>
            <a:r>
              <a:rPr lang="en-US" sz="3600" dirty="0"/>
              <a:t>Onboarding</a:t>
            </a:r>
          </a:p>
          <a:p>
            <a:pPr marL="571500" indent="-571500">
              <a:buFont typeface="Arial" panose="020B0604020202020204" pitchFamily="34" charset="0"/>
              <a:buChar char="•"/>
            </a:pPr>
            <a:r>
              <a:rPr lang="en-US" sz="3600" dirty="0"/>
              <a:t>Practitioner Engagement</a:t>
            </a:r>
          </a:p>
          <a:p>
            <a:pPr marL="571500" indent="-571500">
              <a:buFont typeface="Arial" panose="020B0604020202020204" pitchFamily="34" charset="0"/>
              <a:buChar char="•"/>
            </a:pPr>
            <a:r>
              <a:rPr lang="en-US" sz="3600" dirty="0"/>
              <a:t>Hospital Credentialing/Recredentialing</a:t>
            </a:r>
          </a:p>
          <a:p>
            <a:pPr marL="571500" indent="-571500">
              <a:buFont typeface="Arial" panose="020B0604020202020204" pitchFamily="34" charset="0"/>
              <a:buChar char="•"/>
            </a:pPr>
            <a:r>
              <a:rPr lang="en-US" sz="3600" dirty="0"/>
              <a:t>Privileging</a:t>
            </a:r>
          </a:p>
          <a:p>
            <a:pPr marL="571500" indent="-571500">
              <a:buFont typeface="Arial" panose="020B0604020202020204" pitchFamily="34" charset="0"/>
              <a:buChar char="•"/>
            </a:pPr>
            <a:r>
              <a:rPr lang="en-US" sz="3600" dirty="0"/>
              <a:t>Payor Credentialing</a:t>
            </a:r>
          </a:p>
          <a:p>
            <a:pPr marL="571500" indent="-571500">
              <a:buFont typeface="Arial" panose="020B0604020202020204" pitchFamily="34" charset="0"/>
              <a:buChar char="•"/>
            </a:pPr>
            <a:r>
              <a:rPr lang="en-US" sz="3600" dirty="0"/>
              <a:t>Enrollment (Government and Commercial)</a:t>
            </a:r>
          </a:p>
          <a:p>
            <a:pPr marL="571500" indent="-571500">
              <a:buFont typeface="Arial" panose="020B0604020202020204" pitchFamily="34" charset="0"/>
              <a:buChar char="•"/>
            </a:pPr>
            <a:r>
              <a:rPr lang="en-US" sz="3600" dirty="0"/>
              <a:t>System setup and access</a:t>
            </a:r>
          </a:p>
          <a:p>
            <a:pPr marL="571500" indent="-571500">
              <a:buFont typeface="Arial" panose="020B0604020202020204" pitchFamily="34" charset="0"/>
              <a:buChar char="•"/>
            </a:pPr>
            <a:r>
              <a:rPr lang="en-US" sz="3600" dirty="0"/>
              <a:t>Integration</a:t>
            </a:r>
          </a:p>
          <a:p>
            <a:pPr marL="571500" indent="-571500">
              <a:buFont typeface="Arial" panose="020B0604020202020204" pitchFamily="34" charset="0"/>
              <a:buChar char="•"/>
            </a:pPr>
            <a:r>
              <a:rPr lang="en-US" sz="3600" dirty="0"/>
              <a:t>Data management</a:t>
            </a:r>
          </a:p>
          <a:p>
            <a:pPr marL="571500" indent="-571500">
              <a:buFont typeface="Arial" panose="020B0604020202020204" pitchFamily="34" charset="0"/>
              <a:buChar char="•"/>
            </a:pPr>
            <a:r>
              <a:rPr lang="en-US" sz="3600" dirty="0"/>
              <a:t>Compliance reporting</a:t>
            </a:r>
          </a:p>
          <a:p>
            <a:pPr marL="571500" indent="-571500">
              <a:buFont typeface="Arial" panose="020B0604020202020204" pitchFamily="34" charset="0"/>
              <a:buChar char="•"/>
            </a:pPr>
            <a:r>
              <a:rPr lang="en-US" sz="3600" dirty="0"/>
              <a:t>Medical Staff Office Support</a:t>
            </a:r>
          </a:p>
          <a:p>
            <a:r>
              <a:rPr lang="en-US" sz="3600" dirty="0"/>
              <a:t>Many, many, more opportunities…..</a:t>
            </a:r>
          </a:p>
        </p:txBody>
      </p:sp>
      <p:sp>
        <p:nvSpPr>
          <p:cNvPr id="5" name="TextBox 4">
            <a:extLst>
              <a:ext uri="{FF2B5EF4-FFF2-40B4-BE49-F238E27FC236}">
                <a16:creationId xmlns:a16="http://schemas.microsoft.com/office/drawing/2014/main" id="{D1CEF331-F49F-D8BF-BC18-C30D311D4D0D}"/>
              </a:ext>
            </a:extLst>
          </p:cNvPr>
          <p:cNvSpPr txBox="1"/>
          <p:nvPr/>
        </p:nvSpPr>
        <p:spPr>
          <a:xfrm>
            <a:off x="4079940" y="1335025"/>
            <a:ext cx="8615244" cy="954107"/>
          </a:xfrm>
          <a:prstGeom prst="rect">
            <a:avLst/>
          </a:prstGeom>
          <a:noFill/>
        </p:spPr>
        <p:txBody>
          <a:bodyPr wrap="none" rtlCol="0">
            <a:spAutoFit/>
          </a:bodyPr>
          <a:lstStyle/>
          <a:p>
            <a:pPr algn="ctr"/>
            <a:r>
              <a:rPr lang="en-US" sz="2800" dirty="0"/>
              <a:t>NUMBER ONE GOAL REMOVING PRACTITIONERS BURDEN</a:t>
            </a:r>
          </a:p>
          <a:p>
            <a:pPr algn="ctr"/>
            <a:r>
              <a:rPr lang="en-US" sz="2800" dirty="0"/>
              <a:t>ONE STOP SHOP FOR ALL ANSWERS</a:t>
            </a:r>
          </a:p>
        </p:txBody>
      </p:sp>
    </p:spTree>
    <p:extLst>
      <p:ext uri="{BB962C8B-B14F-4D97-AF65-F5344CB8AC3E}">
        <p14:creationId xmlns:p14="http://schemas.microsoft.com/office/powerpoint/2010/main" val="3778120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C5E35-0DA3-8C33-0A91-DBF5B8DFD0DD}"/>
              </a:ext>
            </a:extLst>
          </p:cNvPr>
          <p:cNvSpPr txBox="1"/>
          <p:nvPr/>
        </p:nvSpPr>
        <p:spPr>
          <a:xfrm>
            <a:off x="2438400" y="227029"/>
            <a:ext cx="12918665" cy="1107996"/>
          </a:xfrm>
          <a:prstGeom prst="rect">
            <a:avLst/>
          </a:prstGeom>
          <a:noFill/>
        </p:spPr>
        <p:txBody>
          <a:bodyPr wrap="none" rtlCol="0">
            <a:spAutoFit/>
            <a:scene3d>
              <a:camera prst="orthographicFront"/>
              <a:lightRig rig="threePt" dir="t"/>
            </a:scene3d>
            <a:sp3d extrusionH="57150">
              <a:bevelT h="25400" prst="softRound"/>
            </a:sp3d>
          </a:bodyPr>
          <a:lstStyle>
            <a:defPPr>
              <a:defRPr lang="en-US"/>
            </a:defPPr>
            <a:lvl1pPr>
              <a:defRPr sz="6600">
                <a:ln w="0"/>
                <a:solidFill>
                  <a:schemeClr val="accent1">
                    <a:lumMod val="75000"/>
                  </a:schemeClr>
                </a:solidFill>
                <a:effectLst>
                  <a:outerShdw blurRad="38100" dist="25400" dir="5400000" algn="ctr" rotWithShape="0">
                    <a:srgbClr val="6E747A">
                      <a:alpha val="43000"/>
                    </a:srgbClr>
                  </a:outerShdw>
                </a:effectLst>
              </a:defRPr>
            </a:lvl1pPr>
          </a:lstStyle>
          <a:p>
            <a:r>
              <a:rPr lang="en-US" dirty="0"/>
              <a:t>Artificial Intelligence Implementation</a:t>
            </a:r>
          </a:p>
        </p:txBody>
      </p:sp>
      <p:sp>
        <p:nvSpPr>
          <p:cNvPr id="3" name="TextBox 2">
            <a:extLst>
              <a:ext uri="{FF2B5EF4-FFF2-40B4-BE49-F238E27FC236}">
                <a16:creationId xmlns:a16="http://schemas.microsoft.com/office/drawing/2014/main" id="{7135B85B-A25D-ADC3-42FA-0C1A0E113A3D}"/>
              </a:ext>
            </a:extLst>
          </p:cNvPr>
          <p:cNvSpPr txBox="1"/>
          <p:nvPr/>
        </p:nvSpPr>
        <p:spPr>
          <a:xfrm>
            <a:off x="1066800" y="1638300"/>
            <a:ext cx="7912294" cy="7725192"/>
          </a:xfrm>
          <a:prstGeom prst="rect">
            <a:avLst/>
          </a:prstGeom>
          <a:noFill/>
        </p:spPr>
        <p:txBody>
          <a:bodyPr wrap="none" rtlCol="0">
            <a:spAutoFit/>
          </a:bodyPr>
          <a:lstStyle/>
          <a:p>
            <a:r>
              <a:rPr lang="en-US" sz="3600" dirty="0"/>
              <a:t>Criteria for Success:</a:t>
            </a:r>
          </a:p>
          <a:p>
            <a:pPr marL="571500" indent="-571500">
              <a:buFont typeface="Arial" panose="020B0604020202020204" pitchFamily="34" charset="0"/>
              <a:buChar char="•"/>
            </a:pPr>
            <a:r>
              <a:rPr lang="en-US" sz="3600" dirty="0"/>
              <a:t>Big picture considerations first</a:t>
            </a:r>
          </a:p>
          <a:p>
            <a:pPr marL="571500" indent="-571500">
              <a:buFont typeface="Arial" panose="020B0604020202020204" pitchFamily="34" charset="0"/>
              <a:buChar char="•"/>
            </a:pPr>
            <a:r>
              <a:rPr lang="en-US" sz="3600" dirty="0"/>
              <a:t>Guardrails </a:t>
            </a:r>
          </a:p>
          <a:p>
            <a:pPr marL="571500" indent="-571500">
              <a:buFont typeface="Arial" panose="020B0604020202020204" pitchFamily="34" charset="0"/>
              <a:buChar char="•"/>
            </a:pPr>
            <a:r>
              <a:rPr lang="en-US" sz="3600" dirty="0"/>
              <a:t>Ethical use</a:t>
            </a:r>
          </a:p>
          <a:p>
            <a:pPr marL="571500" indent="-571500">
              <a:buFont typeface="Arial" panose="020B0604020202020204" pitchFamily="34" charset="0"/>
              <a:buChar char="•"/>
            </a:pPr>
            <a:r>
              <a:rPr lang="en-US" sz="3600" dirty="0"/>
              <a:t>Policies &amp; Procedures</a:t>
            </a:r>
          </a:p>
          <a:p>
            <a:pPr marL="571500" indent="-571500">
              <a:buFont typeface="Arial" panose="020B0604020202020204" pitchFamily="34" charset="0"/>
              <a:buChar char="•"/>
            </a:pPr>
            <a:r>
              <a:rPr lang="en-US" sz="3600" dirty="0"/>
              <a:t>Best practices </a:t>
            </a:r>
          </a:p>
          <a:p>
            <a:pPr marL="571500" indent="-571500">
              <a:buFont typeface="Arial" panose="020B0604020202020204" pitchFamily="34" charset="0"/>
              <a:buChar char="•"/>
            </a:pPr>
            <a:r>
              <a:rPr lang="en-US" sz="3600" dirty="0"/>
              <a:t>Training  sensitive data tools</a:t>
            </a:r>
          </a:p>
          <a:p>
            <a:pPr marL="571500" indent="-571500">
              <a:buFont typeface="Arial" panose="020B0604020202020204" pitchFamily="34" charset="0"/>
              <a:buChar char="•"/>
            </a:pPr>
            <a:r>
              <a:rPr lang="en-US" sz="3600" dirty="0"/>
              <a:t>Planned usage </a:t>
            </a:r>
          </a:p>
          <a:p>
            <a:pPr marL="571500" indent="-571500">
              <a:buFont typeface="Arial" panose="020B0604020202020204" pitchFamily="34" charset="0"/>
              <a:buChar char="•"/>
            </a:pPr>
            <a:r>
              <a:rPr lang="en-US" sz="3600" dirty="0"/>
              <a:t>Vendor agreements</a:t>
            </a:r>
          </a:p>
          <a:p>
            <a:pPr marL="571500" indent="-571500">
              <a:buFont typeface="Arial" panose="020B0604020202020204" pitchFamily="34" charset="0"/>
              <a:buChar char="•"/>
            </a:pPr>
            <a:r>
              <a:rPr lang="en-US" sz="3600" dirty="0"/>
              <a:t>Business model</a:t>
            </a:r>
          </a:p>
          <a:p>
            <a:pPr marL="571500" indent="-571500">
              <a:buFont typeface="Arial" panose="020B0604020202020204" pitchFamily="34" charset="0"/>
              <a:buChar char="•"/>
            </a:pPr>
            <a:r>
              <a:rPr lang="en-US" sz="3600" dirty="0"/>
              <a:t>Tracking regulations and use of AI</a:t>
            </a:r>
          </a:p>
          <a:p>
            <a:pPr marL="571500" indent="-571500">
              <a:buFont typeface="Arial" panose="020B0604020202020204" pitchFamily="34" charset="0"/>
              <a:buChar char="•"/>
            </a:pPr>
            <a:r>
              <a:rPr lang="en-US" sz="3600" dirty="0"/>
              <a:t>Compliance</a:t>
            </a:r>
          </a:p>
          <a:p>
            <a:r>
              <a:rPr lang="en-US" sz="3600" dirty="0"/>
              <a:t>Similar to any other new technology…..</a:t>
            </a:r>
          </a:p>
          <a:p>
            <a:r>
              <a:rPr lang="en-US" sz="2800" dirty="0"/>
              <a:t>- </a:t>
            </a:r>
            <a:r>
              <a:rPr lang="en-US" sz="2400" dirty="0"/>
              <a:t>Remember what happened when everyone had a cell phone</a:t>
            </a:r>
          </a:p>
        </p:txBody>
      </p:sp>
      <p:sp>
        <p:nvSpPr>
          <p:cNvPr id="5" name="TextBox 4">
            <a:extLst>
              <a:ext uri="{FF2B5EF4-FFF2-40B4-BE49-F238E27FC236}">
                <a16:creationId xmlns:a16="http://schemas.microsoft.com/office/drawing/2014/main" id="{D1CEF331-F49F-D8BF-BC18-C30D311D4D0D}"/>
              </a:ext>
            </a:extLst>
          </p:cNvPr>
          <p:cNvSpPr txBox="1"/>
          <p:nvPr/>
        </p:nvSpPr>
        <p:spPr>
          <a:xfrm>
            <a:off x="3183650" y="9112769"/>
            <a:ext cx="11920699" cy="830997"/>
          </a:xfrm>
          <a:prstGeom prst="rect">
            <a:avLst/>
          </a:prstGeom>
          <a:noFill/>
        </p:spPr>
        <p:txBody>
          <a:bodyPr wrap="none" rtlCol="0">
            <a:spAutoFit/>
          </a:bodyPr>
          <a:lstStyle/>
          <a:p>
            <a:pPr algn="ctr"/>
            <a:r>
              <a:rPr lang="en-US" sz="2800" b="0" i="0" dirty="0">
                <a:solidFill>
                  <a:srgbClr val="363636"/>
                </a:solidFill>
                <a:effectLst/>
                <a:latin typeface="Helvetica Neue"/>
              </a:rPr>
              <a:t>"Hospital IT departments are woefully unprepared for this onslaught of AI“</a:t>
            </a:r>
          </a:p>
          <a:p>
            <a:r>
              <a:rPr lang="en-US" dirty="0">
                <a:solidFill>
                  <a:srgbClr val="363636"/>
                </a:solidFill>
                <a:latin typeface="Helvetica Neue"/>
              </a:rPr>
              <a:t>- Julius Bogdan, VP and General Manager HIMSS Digital Health Advisory Team</a:t>
            </a:r>
            <a:endParaRPr lang="en-US" dirty="0"/>
          </a:p>
        </p:txBody>
      </p:sp>
    </p:spTree>
    <p:extLst>
      <p:ext uri="{BB962C8B-B14F-4D97-AF65-F5344CB8AC3E}">
        <p14:creationId xmlns:p14="http://schemas.microsoft.com/office/powerpoint/2010/main" val="3742240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C5E35-0DA3-8C33-0A91-DBF5B8DFD0DD}"/>
              </a:ext>
            </a:extLst>
          </p:cNvPr>
          <p:cNvSpPr txBox="1"/>
          <p:nvPr/>
        </p:nvSpPr>
        <p:spPr>
          <a:xfrm>
            <a:off x="2438400" y="227029"/>
            <a:ext cx="12918665" cy="1107996"/>
          </a:xfrm>
          <a:prstGeom prst="rect">
            <a:avLst/>
          </a:prstGeom>
          <a:noFill/>
        </p:spPr>
        <p:txBody>
          <a:bodyPr wrap="none" rtlCol="0">
            <a:spAutoFit/>
            <a:scene3d>
              <a:camera prst="orthographicFront"/>
              <a:lightRig rig="threePt" dir="t"/>
            </a:scene3d>
            <a:sp3d extrusionH="57150">
              <a:bevelT h="25400" prst="softRound"/>
            </a:sp3d>
          </a:bodyPr>
          <a:lstStyle>
            <a:defPPr>
              <a:defRPr lang="en-US"/>
            </a:defPPr>
            <a:lvl1pPr>
              <a:defRPr sz="6600">
                <a:ln w="0"/>
                <a:solidFill>
                  <a:schemeClr val="accent1">
                    <a:lumMod val="75000"/>
                  </a:schemeClr>
                </a:solidFill>
                <a:effectLst>
                  <a:outerShdw blurRad="38100" dist="25400" dir="5400000" algn="ctr" rotWithShape="0">
                    <a:srgbClr val="6E747A">
                      <a:alpha val="43000"/>
                    </a:srgbClr>
                  </a:outerShdw>
                </a:effectLst>
              </a:defRPr>
            </a:lvl1pPr>
          </a:lstStyle>
          <a:p>
            <a:r>
              <a:rPr lang="en-US" dirty="0"/>
              <a:t>Artificial Intelligence Implementation</a:t>
            </a:r>
          </a:p>
        </p:txBody>
      </p:sp>
      <p:sp>
        <p:nvSpPr>
          <p:cNvPr id="3" name="TextBox 2">
            <a:extLst>
              <a:ext uri="{FF2B5EF4-FFF2-40B4-BE49-F238E27FC236}">
                <a16:creationId xmlns:a16="http://schemas.microsoft.com/office/drawing/2014/main" id="{7135B85B-A25D-ADC3-42FA-0C1A0E113A3D}"/>
              </a:ext>
            </a:extLst>
          </p:cNvPr>
          <p:cNvSpPr txBox="1"/>
          <p:nvPr/>
        </p:nvSpPr>
        <p:spPr>
          <a:xfrm>
            <a:off x="762000" y="1638300"/>
            <a:ext cx="7912294" cy="7725192"/>
          </a:xfrm>
          <a:prstGeom prst="rect">
            <a:avLst/>
          </a:prstGeom>
          <a:noFill/>
        </p:spPr>
        <p:txBody>
          <a:bodyPr wrap="none" rtlCol="0">
            <a:spAutoFit/>
          </a:bodyPr>
          <a:lstStyle/>
          <a:p>
            <a:r>
              <a:rPr lang="en-US" sz="3600" dirty="0"/>
              <a:t>Criteria for Success:</a:t>
            </a:r>
          </a:p>
          <a:p>
            <a:pPr marL="571500" indent="-571500">
              <a:buFont typeface="Arial" panose="020B0604020202020204" pitchFamily="34" charset="0"/>
              <a:buChar char="•"/>
            </a:pPr>
            <a:r>
              <a:rPr lang="en-US" sz="3600" dirty="0"/>
              <a:t>Big picture considerations first</a:t>
            </a:r>
          </a:p>
          <a:p>
            <a:pPr marL="571500" indent="-571500">
              <a:buFont typeface="Arial" panose="020B0604020202020204" pitchFamily="34" charset="0"/>
              <a:buChar char="•"/>
            </a:pPr>
            <a:r>
              <a:rPr lang="en-US" sz="3600" dirty="0"/>
              <a:t>Guardrails </a:t>
            </a:r>
          </a:p>
          <a:p>
            <a:pPr marL="571500" indent="-571500">
              <a:buFont typeface="Arial" panose="020B0604020202020204" pitchFamily="34" charset="0"/>
              <a:buChar char="•"/>
            </a:pPr>
            <a:r>
              <a:rPr lang="en-US" sz="3600" dirty="0"/>
              <a:t>Ethical use</a:t>
            </a:r>
          </a:p>
          <a:p>
            <a:pPr marL="571500" indent="-571500">
              <a:buFont typeface="Arial" panose="020B0604020202020204" pitchFamily="34" charset="0"/>
              <a:buChar char="•"/>
            </a:pPr>
            <a:r>
              <a:rPr lang="en-US" sz="3600" dirty="0"/>
              <a:t>Policies &amp; Procedures</a:t>
            </a:r>
          </a:p>
          <a:p>
            <a:pPr marL="571500" indent="-571500">
              <a:buFont typeface="Arial" panose="020B0604020202020204" pitchFamily="34" charset="0"/>
              <a:buChar char="•"/>
            </a:pPr>
            <a:r>
              <a:rPr lang="en-US" sz="3600" dirty="0"/>
              <a:t>Best practices </a:t>
            </a:r>
          </a:p>
          <a:p>
            <a:pPr marL="571500" indent="-571500">
              <a:buFont typeface="Arial" panose="020B0604020202020204" pitchFamily="34" charset="0"/>
              <a:buChar char="•"/>
            </a:pPr>
            <a:r>
              <a:rPr lang="en-US" sz="3600" dirty="0"/>
              <a:t>Training  sensitive data tools</a:t>
            </a:r>
          </a:p>
          <a:p>
            <a:pPr marL="571500" indent="-571500">
              <a:buFont typeface="Arial" panose="020B0604020202020204" pitchFamily="34" charset="0"/>
              <a:buChar char="•"/>
            </a:pPr>
            <a:r>
              <a:rPr lang="en-US" sz="3600" dirty="0"/>
              <a:t>Planned usage </a:t>
            </a:r>
          </a:p>
          <a:p>
            <a:pPr marL="571500" indent="-571500">
              <a:buFont typeface="Arial" panose="020B0604020202020204" pitchFamily="34" charset="0"/>
              <a:buChar char="•"/>
            </a:pPr>
            <a:r>
              <a:rPr lang="en-US" sz="3600" dirty="0"/>
              <a:t>Vendor agreements</a:t>
            </a:r>
          </a:p>
          <a:p>
            <a:pPr marL="571500" indent="-571500">
              <a:buFont typeface="Arial" panose="020B0604020202020204" pitchFamily="34" charset="0"/>
              <a:buChar char="•"/>
            </a:pPr>
            <a:r>
              <a:rPr lang="en-US" sz="3600" dirty="0"/>
              <a:t>Business model</a:t>
            </a:r>
          </a:p>
          <a:p>
            <a:pPr marL="571500" indent="-571500">
              <a:buFont typeface="Arial" panose="020B0604020202020204" pitchFamily="34" charset="0"/>
              <a:buChar char="•"/>
            </a:pPr>
            <a:r>
              <a:rPr lang="en-US" sz="3600" dirty="0"/>
              <a:t>Tracking regulations and use of AI</a:t>
            </a:r>
          </a:p>
          <a:p>
            <a:pPr marL="571500" indent="-571500">
              <a:buFont typeface="Arial" panose="020B0604020202020204" pitchFamily="34" charset="0"/>
              <a:buChar char="•"/>
            </a:pPr>
            <a:r>
              <a:rPr lang="en-US" sz="3600" dirty="0"/>
              <a:t>Compliance</a:t>
            </a:r>
          </a:p>
          <a:p>
            <a:r>
              <a:rPr lang="en-US" sz="3600" dirty="0"/>
              <a:t>Similar to any other new technology…..</a:t>
            </a:r>
          </a:p>
          <a:p>
            <a:r>
              <a:rPr lang="en-US" sz="2800" dirty="0"/>
              <a:t>- </a:t>
            </a:r>
            <a:r>
              <a:rPr lang="en-US" sz="2400" dirty="0"/>
              <a:t>Remember what happened when everyone had a cell phone</a:t>
            </a:r>
          </a:p>
        </p:txBody>
      </p:sp>
    </p:spTree>
    <p:extLst>
      <p:ext uri="{BB962C8B-B14F-4D97-AF65-F5344CB8AC3E}">
        <p14:creationId xmlns:p14="http://schemas.microsoft.com/office/powerpoint/2010/main" val="1850059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2"/>
          <p:cNvSpPr txBox="1"/>
          <p:nvPr/>
        </p:nvSpPr>
        <p:spPr>
          <a:xfrm>
            <a:off x="2256719" y="1485900"/>
            <a:ext cx="13774564" cy="2350580"/>
          </a:xfrm>
          <a:prstGeom prst="rect">
            <a:avLst/>
          </a:prstGeom>
        </p:spPr>
        <p:txBody>
          <a:bodyPr wrap="square" lIns="0" tIns="0" rIns="0" bIns="0" rtlCol="0" anchor="t">
            <a:spAutoFit/>
          </a:bodyPr>
          <a:lstStyle/>
          <a:p>
            <a:pPr algn="ctr">
              <a:lnSpc>
                <a:spcPts val="19038"/>
              </a:lnSpc>
            </a:pPr>
            <a:r>
              <a:rPr lang="en-US" sz="13598" dirty="0">
                <a:solidFill>
                  <a:srgbClr val="F7F7F7"/>
                </a:solidFill>
                <a:latin typeface="TAN Pearl"/>
              </a:rPr>
              <a:t>What is AI?</a:t>
            </a:r>
          </a:p>
        </p:txBody>
      </p:sp>
      <p:sp>
        <p:nvSpPr>
          <p:cNvPr id="3" name="TextBox 3"/>
          <p:cNvSpPr txBox="1"/>
          <p:nvPr/>
        </p:nvSpPr>
        <p:spPr>
          <a:xfrm>
            <a:off x="5181601" y="4762501"/>
            <a:ext cx="8227219" cy="1263103"/>
          </a:xfrm>
          <a:prstGeom prst="rect">
            <a:avLst/>
          </a:prstGeom>
        </p:spPr>
        <p:txBody>
          <a:bodyPr lIns="0" tIns="0" rIns="0" bIns="0" rtlCol="0" anchor="t">
            <a:spAutoFit/>
          </a:bodyPr>
          <a:lstStyle/>
          <a:p>
            <a:pPr algn="ctr">
              <a:lnSpc>
                <a:spcPts val="10638"/>
              </a:lnSpc>
            </a:pPr>
            <a:r>
              <a:rPr lang="en-US" sz="7598" spc="607" dirty="0">
                <a:solidFill>
                  <a:srgbClr val="F7F7F7"/>
                </a:solidFill>
                <a:latin typeface="Glacial Indifference"/>
              </a:rPr>
              <a:t>WHY DO I CARE?</a:t>
            </a:r>
          </a:p>
        </p:txBody>
      </p:sp>
      <p:pic>
        <p:nvPicPr>
          <p:cNvPr id="7" name="Picture 6" descr="A finger touching a screen&#10;&#10;Description automatically generated">
            <a:extLst>
              <a:ext uri="{FF2B5EF4-FFF2-40B4-BE49-F238E27FC236}">
                <a16:creationId xmlns:a16="http://schemas.microsoft.com/office/drawing/2014/main" id="{52D6BD3C-8D61-AB03-2A3D-8A500FB2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703" y="1579206"/>
            <a:ext cx="14500595" cy="8593495"/>
          </a:xfrm>
          <a:prstGeom prst="rect">
            <a:avLst/>
          </a:prstGeom>
          <a:effectLst>
            <a:softEdge rad="317500"/>
          </a:effectLst>
        </p:spPr>
      </p:pic>
      <p:sp>
        <p:nvSpPr>
          <p:cNvPr id="8" name="TextBox 7">
            <a:extLst>
              <a:ext uri="{FF2B5EF4-FFF2-40B4-BE49-F238E27FC236}">
                <a16:creationId xmlns:a16="http://schemas.microsoft.com/office/drawing/2014/main" id="{6C087FD9-9353-FDE4-803E-A02455A53A63}"/>
              </a:ext>
            </a:extLst>
          </p:cNvPr>
          <p:cNvSpPr txBox="1"/>
          <p:nvPr/>
        </p:nvSpPr>
        <p:spPr>
          <a:xfrm>
            <a:off x="4191000" y="-30139"/>
            <a:ext cx="10424649" cy="1446550"/>
          </a:xfrm>
          <a:prstGeom prst="rect">
            <a:avLst/>
          </a:prstGeom>
          <a:noFill/>
        </p:spPr>
        <p:txBody>
          <a:bodyPr wrap="none" rtlCol="0">
            <a:spAutoFit/>
            <a:scene3d>
              <a:camera prst="orthographicFront"/>
              <a:lightRig rig="threePt" dir="t"/>
            </a:scene3d>
            <a:sp3d extrusionH="57150">
              <a:bevelT h="25400" prst="softRound"/>
            </a:sp3d>
          </a:bodyPr>
          <a:lstStyle/>
          <a:p>
            <a:r>
              <a:rPr lang="en-US" sz="8800" dirty="0">
                <a:ln w="0"/>
                <a:solidFill>
                  <a:schemeClr val="accent1">
                    <a:lumMod val="75000"/>
                  </a:schemeClr>
                </a:solidFill>
                <a:effectLst>
                  <a:outerShdw blurRad="38100" dist="25400" dir="5400000" algn="ctr" rotWithShape="0">
                    <a:srgbClr val="6E747A">
                      <a:alpha val="43000"/>
                    </a:srgbClr>
                  </a:outerShdw>
                </a:effectLst>
              </a:rPr>
              <a:t>AI Headlines the Good</a:t>
            </a:r>
          </a:p>
        </p:txBody>
      </p:sp>
    </p:spTree>
    <p:extLst>
      <p:ext uri="{BB962C8B-B14F-4D97-AF65-F5344CB8AC3E}">
        <p14:creationId xmlns:p14="http://schemas.microsoft.com/office/powerpoint/2010/main" val="428908148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21135-F05B-8C20-BADE-78B91C7B9F48}"/>
              </a:ext>
            </a:extLst>
          </p:cNvPr>
          <p:cNvPicPr>
            <a:picLocks noChangeAspect="1"/>
          </p:cNvPicPr>
          <p:nvPr/>
        </p:nvPicPr>
        <p:blipFill>
          <a:blip r:embed="rId3"/>
          <a:stretch>
            <a:fillRect/>
          </a:stretch>
        </p:blipFill>
        <p:spPr>
          <a:xfrm>
            <a:off x="152401" y="190500"/>
            <a:ext cx="7467600" cy="39886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317500"/>
          </a:effectLst>
        </p:spPr>
      </p:pic>
      <p:pic>
        <p:nvPicPr>
          <p:cNvPr id="4" name="Picture 3">
            <a:extLst>
              <a:ext uri="{FF2B5EF4-FFF2-40B4-BE49-F238E27FC236}">
                <a16:creationId xmlns:a16="http://schemas.microsoft.com/office/drawing/2014/main" id="{210F3C32-53AC-B184-B586-CA9685E7D98F}"/>
              </a:ext>
            </a:extLst>
          </p:cNvPr>
          <p:cNvPicPr>
            <a:picLocks noChangeAspect="1"/>
          </p:cNvPicPr>
          <p:nvPr/>
        </p:nvPicPr>
        <p:blipFill>
          <a:blip r:embed="rId4"/>
          <a:stretch>
            <a:fillRect/>
          </a:stretch>
        </p:blipFill>
        <p:spPr>
          <a:xfrm>
            <a:off x="1905000" y="1379561"/>
            <a:ext cx="7788247" cy="3733800"/>
          </a:xfrm>
          <a:prstGeom prst="rect">
            <a:avLst/>
          </a:prstGeom>
        </p:spPr>
      </p:pic>
      <p:pic>
        <p:nvPicPr>
          <p:cNvPr id="5" name="Picture 4">
            <a:extLst>
              <a:ext uri="{FF2B5EF4-FFF2-40B4-BE49-F238E27FC236}">
                <a16:creationId xmlns:a16="http://schemas.microsoft.com/office/drawing/2014/main" id="{5F4FEE95-7E39-EF4A-8A9F-776E41168D0F}"/>
              </a:ext>
            </a:extLst>
          </p:cNvPr>
          <p:cNvPicPr>
            <a:picLocks noChangeAspect="1"/>
          </p:cNvPicPr>
          <p:nvPr/>
        </p:nvPicPr>
        <p:blipFill>
          <a:blip r:embed="rId5"/>
          <a:stretch>
            <a:fillRect/>
          </a:stretch>
        </p:blipFill>
        <p:spPr>
          <a:xfrm>
            <a:off x="5257800" y="970206"/>
            <a:ext cx="7440063" cy="2877894"/>
          </a:xfrm>
          <a:prstGeom prst="rect">
            <a:avLst/>
          </a:prstGeom>
          <a:effectLst>
            <a:softEdge rad="50800"/>
          </a:effectLst>
        </p:spPr>
      </p:pic>
      <p:pic>
        <p:nvPicPr>
          <p:cNvPr id="6" name="Picture 5">
            <a:extLst>
              <a:ext uri="{FF2B5EF4-FFF2-40B4-BE49-F238E27FC236}">
                <a16:creationId xmlns:a16="http://schemas.microsoft.com/office/drawing/2014/main" id="{A639CAC0-D518-7A6B-F63F-C3DAF345415A}"/>
              </a:ext>
            </a:extLst>
          </p:cNvPr>
          <p:cNvPicPr>
            <a:picLocks noChangeAspect="1"/>
          </p:cNvPicPr>
          <p:nvPr/>
        </p:nvPicPr>
        <p:blipFill>
          <a:blip r:embed="rId6"/>
          <a:stretch>
            <a:fillRect/>
          </a:stretch>
        </p:blipFill>
        <p:spPr>
          <a:xfrm>
            <a:off x="3947929" y="3390562"/>
            <a:ext cx="10059804" cy="2791215"/>
          </a:xfrm>
          <a:prstGeom prst="rect">
            <a:avLst/>
          </a:prstGeom>
        </p:spPr>
      </p:pic>
      <p:pic>
        <p:nvPicPr>
          <p:cNvPr id="7" name="Picture 6">
            <a:extLst>
              <a:ext uri="{FF2B5EF4-FFF2-40B4-BE49-F238E27FC236}">
                <a16:creationId xmlns:a16="http://schemas.microsoft.com/office/drawing/2014/main" id="{DBFD46D6-0FE3-EAF5-8945-47125080050C}"/>
              </a:ext>
            </a:extLst>
          </p:cNvPr>
          <p:cNvPicPr>
            <a:picLocks noChangeAspect="1"/>
          </p:cNvPicPr>
          <p:nvPr/>
        </p:nvPicPr>
        <p:blipFill>
          <a:blip r:embed="rId7"/>
          <a:stretch>
            <a:fillRect/>
          </a:stretch>
        </p:blipFill>
        <p:spPr>
          <a:xfrm>
            <a:off x="5479664" y="3789627"/>
            <a:ext cx="10278909" cy="2857899"/>
          </a:xfrm>
          <a:prstGeom prst="rect">
            <a:avLst/>
          </a:prstGeom>
        </p:spPr>
      </p:pic>
      <p:grpSp>
        <p:nvGrpSpPr>
          <p:cNvPr id="8" name="Group 7">
            <a:extLst>
              <a:ext uri="{FF2B5EF4-FFF2-40B4-BE49-F238E27FC236}">
                <a16:creationId xmlns:a16="http://schemas.microsoft.com/office/drawing/2014/main" id="{3F7B959D-140B-076C-7191-5BEE880D6934}"/>
              </a:ext>
            </a:extLst>
          </p:cNvPr>
          <p:cNvGrpSpPr/>
          <p:nvPr/>
        </p:nvGrpSpPr>
        <p:grpSpPr>
          <a:xfrm>
            <a:off x="469221" y="5189060"/>
            <a:ext cx="8267288" cy="3074647"/>
            <a:chOff x="5905912" y="5200484"/>
            <a:chExt cx="8267288" cy="3074646"/>
          </a:xfrm>
        </p:grpSpPr>
        <p:pic>
          <p:nvPicPr>
            <p:cNvPr id="9" name="Picture 8">
              <a:extLst>
                <a:ext uri="{FF2B5EF4-FFF2-40B4-BE49-F238E27FC236}">
                  <a16:creationId xmlns:a16="http://schemas.microsoft.com/office/drawing/2014/main" id="{327CE97A-4C5C-958D-0A56-D30D4881F6A8}"/>
                </a:ext>
              </a:extLst>
            </p:cNvPr>
            <p:cNvPicPr>
              <a:picLocks noChangeAspect="1"/>
            </p:cNvPicPr>
            <p:nvPr/>
          </p:nvPicPr>
          <p:blipFill>
            <a:blip r:embed="rId8"/>
            <a:stretch>
              <a:fillRect/>
            </a:stretch>
          </p:blipFill>
          <p:spPr>
            <a:xfrm>
              <a:off x="5905912" y="5200484"/>
              <a:ext cx="7612914" cy="3074646"/>
            </a:xfrm>
            <a:prstGeom prst="rect">
              <a:avLst/>
            </a:prstGeom>
          </p:spPr>
        </p:pic>
        <p:pic>
          <p:nvPicPr>
            <p:cNvPr id="10" name="Picture 9">
              <a:extLst>
                <a:ext uri="{FF2B5EF4-FFF2-40B4-BE49-F238E27FC236}">
                  <a16:creationId xmlns:a16="http://schemas.microsoft.com/office/drawing/2014/main" id="{4E09EEE9-8336-5B01-1782-9E17FFACE5B3}"/>
                </a:ext>
              </a:extLst>
            </p:cNvPr>
            <p:cNvPicPr>
              <a:picLocks noChangeAspect="1"/>
            </p:cNvPicPr>
            <p:nvPr/>
          </p:nvPicPr>
          <p:blipFill>
            <a:blip r:embed="rId9"/>
            <a:stretch>
              <a:fillRect/>
            </a:stretch>
          </p:blipFill>
          <p:spPr>
            <a:xfrm>
              <a:off x="11383413" y="5662080"/>
              <a:ext cx="2789787" cy="1462620"/>
            </a:xfrm>
            <a:prstGeom prst="rect">
              <a:avLst/>
            </a:prstGeom>
          </p:spPr>
        </p:pic>
      </p:grpSp>
      <p:pic>
        <p:nvPicPr>
          <p:cNvPr id="11" name="Picture 10">
            <a:extLst>
              <a:ext uri="{FF2B5EF4-FFF2-40B4-BE49-F238E27FC236}">
                <a16:creationId xmlns:a16="http://schemas.microsoft.com/office/drawing/2014/main" id="{1FBFFDE7-8C37-E868-FF04-B300CC8A4BB0}"/>
              </a:ext>
            </a:extLst>
          </p:cNvPr>
          <p:cNvPicPr>
            <a:picLocks noChangeAspect="1"/>
          </p:cNvPicPr>
          <p:nvPr/>
        </p:nvPicPr>
        <p:blipFill>
          <a:blip r:embed="rId10"/>
          <a:stretch>
            <a:fillRect/>
          </a:stretch>
        </p:blipFill>
        <p:spPr>
          <a:xfrm>
            <a:off x="14662502" y="386694"/>
            <a:ext cx="3163505" cy="5061606"/>
          </a:xfrm>
          <a:prstGeom prst="rect">
            <a:avLst/>
          </a:prstGeom>
        </p:spPr>
      </p:pic>
      <p:pic>
        <p:nvPicPr>
          <p:cNvPr id="12" name="Picture 11">
            <a:extLst>
              <a:ext uri="{FF2B5EF4-FFF2-40B4-BE49-F238E27FC236}">
                <a16:creationId xmlns:a16="http://schemas.microsoft.com/office/drawing/2014/main" id="{BBE2E165-4100-FBEA-5390-E240910F3758}"/>
              </a:ext>
            </a:extLst>
          </p:cNvPr>
          <p:cNvPicPr>
            <a:picLocks noChangeAspect="1"/>
          </p:cNvPicPr>
          <p:nvPr/>
        </p:nvPicPr>
        <p:blipFill>
          <a:blip r:embed="rId11"/>
          <a:stretch>
            <a:fillRect/>
          </a:stretch>
        </p:blipFill>
        <p:spPr>
          <a:xfrm>
            <a:off x="6637912" y="6829994"/>
            <a:ext cx="10183647" cy="2867425"/>
          </a:xfrm>
          <a:prstGeom prst="rect">
            <a:avLst/>
          </a:prstGeom>
        </p:spPr>
      </p:pic>
      <p:pic>
        <p:nvPicPr>
          <p:cNvPr id="13" name="Picture 12">
            <a:extLst>
              <a:ext uri="{FF2B5EF4-FFF2-40B4-BE49-F238E27FC236}">
                <a16:creationId xmlns:a16="http://schemas.microsoft.com/office/drawing/2014/main" id="{EEAA7739-A489-F6C2-2A1D-B63A41A5A402}"/>
              </a:ext>
            </a:extLst>
          </p:cNvPr>
          <p:cNvPicPr>
            <a:picLocks noChangeAspect="1"/>
          </p:cNvPicPr>
          <p:nvPr/>
        </p:nvPicPr>
        <p:blipFill>
          <a:blip r:embed="rId12"/>
          <a:stretch>
            <a:fillRect/>
          </a:stretch>
        </p:blipFill>
        <p:spPr>
          <a:xfrm>
            <a:off x="6488911" y="669282"/>
            <a:ext cx="8173591" cy="2248215"/>
          </a:xfrm>
          <a:prstGeom prst="rect">
            <a:avLst/>
          </a:prstGeom>
        </p:spPr>
      </p:pic>
      <p:pic>
        <p:nvPicPr>
          <p:cNvPr id="14" name="Picture 13">
            <a:extLst>
              <a:ext uri="{FF2B5EF4-FFF2-40B4-BE49-F238E27FC236}">
                <a16:creationId xmlns:a16="http://schemas.microsoft.com/office/drawing/2014/main" id="{00AA23D0-B0C1-64D9-4690-2DE28EAC1D65}"/>
              </a:ext>
            </a:extLst>
          </p:cNvPr>
          <p:cNvPicPr>
            <a:picLocks noChangeAspect="1"/>
          </p:cNvPicPr>
          <p:nvPr/>
        </p:nvPicPr>
        <p:blipFill>
          <a:blip r:embed="rId13"/>
          <a:stretch>
            <a:fillRect/>
          </a:stretch>
        </p:blipFill>
        <p:spPr>
          <a:xfrm>
            <a:off x="252766" y="3051030"/>
            <a:ext cx="6982799" cy="2353003"/>
          </a:xfrm>
          <a:prstGeom prst="rect">
            <a:avLst/>
          </a:prstGeom>
        </p:spPr>
      </p:pic>
    </p:spTree>
    <p:extLst>
      <p:ext uri="{BB962C8B-B14F-4D97-AF65-F5344CB8AC3E}">
        <p14:creationId xmlns:p14="http://schemas.microsoft.com/office/powerpoint/2010/main" val="16319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087FD9-9353-FDE4-803E-A02455A53A63}"/>
              </a:ext>
            </a:extLst>
          </p:cNvPr>
          <p:cNvSpPr txBox="1"/>
          <p:nvPr/>
        </p:nvSpPr>
        <p:spPr>
          <a:xfrm>
            <a:off x="4165714" y="266700"/>
            <a:ext cx="9956572" cy="1446550"/>
          </a:xfrm>
          <a:prstGeom prst="rect">
            <a:avLst/>
          </a:prstGeom>
          <a:noFill/>
        </p:spPr>
        <p:txBody>
          <a:bodyPr wrap="none" rtlCol="0">
            <a:spAutoFit/>
            <a:scene3d>
              <a:camera prst="orthographicFront"/>
              <a:lightRig rig="threePt" dir="t"/>
            </a:scene3d>
            <a:sp3d extrusionH="57150">
              <a:bevelT h="25400" prst="softRound"/>
            </a:sp3d>
          </a:bodyPr>
          <a:lstStyle/>
          <a:p>
            <a:r>
              <a:rPr lang="en-US" sz="8800" dirty="0">
                <a:ln w="0"/>
                <a:solidFill>
                  <a:schemeClr val="accent1">
                    <a:lumMod val="75000"/>
                  </a:schemeClr>
                </a:solidFill>
                <a:effectLst>
                  <a:outerShdw blurRad="38100" dist="25400" dir="5400000" algn="ctr" rotWithShape="0">
                    <a:srgbClr val="6E747A">
                      <a:alpha val="43000"/>
                    </a:srgbClr>
                  </a:outerShdw>
                </a:effectLst>
              </a:rPr>
              <a:t>AI Headlines the Ugly</a:t>
            </a:r>
          </a:p>
        </p:txBody>
      </p:sp>
      <p:pic>
        <p:nvPicPr>
          <p:cNvPr id="4" name="Picture 3">
            <a:extLst>
              <a:ext uri="{FF2B5EF4-FFF2-40B4-BE49-F238E27FC236}">
                <a16:creationId xmlns:a16="http://schemas.microsoft.com/office/drawing/2014/main" id="{E400C57A-6D6A-9687-C004-BB33DFA49BC5}"/>
              </a:ext>
            </a:extLst>
          </p:cNvPr>
          <p:cNvPicPr>
            <a:picLocks noChangeAspect="1"/>
          </p:cNvPicPr>
          <p:nvPr/>
        </p:nvPicPr>
        <p:blipFill>
          <a:blip r:embed="rId2"/>
          <a:stretch>
            <a:fillRect/>
          </a:stretch>
        </p:blipFill>
        <p:spPr>
          <a:xfrm>
            <a:off x="457200" y="1713250"/>
            <a:ext cx="5639587" cy="3982007"/>
          </a:xfrm>
          <a:prstGeom prst="rect">
            <a:avLst/>
          </a:prstGeom>
        </p:spPr>
      </p:pic>
      <p:pic>
        <p:nvPicPr>
          <p:cNvPr id="5" name="Picture 4">
            <a:extLst>
              <a:ext uri="{FF2B5EF4-FFF2-40B4-BE49-F238E27FC236}">
                <a16:creationId xmlns:a16="http://schemas.microsoft.com/office/drawing/2014/main" id="{1FD75896-C9C8-E290-000F-8F32F1DC7586}"/>
              </a:ext>
            </a:extLst>
          </p:cNvPr>
          <p:cNvPicPr>
            <a:picLocks noChangeAspect="1"/>
          </p:cNvPicPr>
          <p:nvPr/>
        </p:nvPicPr>
        <p:blipFill>
          <a:blip r:embed="rId3"/>
          <a:stretch>
            <a:fillRect/>
          </a:stretch>
        </p:blipFill>
        <p:spPr>
          <a:xfrm>
            <a:off x="4572000" y="2552700"/>
            <a:ext cx="6592220" cy="1829055"/>
          </a:xfrm>
          <a:prstGeom prst="rect">
            <a:avLst/>
          </a:prstGeom>
        </p:spPr>
      </p:pic>
      <p:pic>
        <p:nvPicPr>
          <p:cNvPr id="6" name="Picture 5">
            <a:extLst>
              <a:ext uri="{FF2B5EF4-FFF2-40B4-BE49-F238E27FC236}">
                <a16:creationId xmlns:a16="http://schemas.microsoft.com/office/drawing/2014/main" id="{2396002C-E593-0C89-2534-5EF2C7DC3252}"/>
              </a:ext>
            </a:extLst>
          </p:cNvPr>
          <p:cNvPicPr>
            <a:picLocks noChangeAspect="1"/>
          </p:cNvPicPr>
          <p:nvPr/>
        </p:nvPicPr>
        <p:blipFill>
          <a:blip r:embed="rId4"/>
          <a:stretch>
            <a:fillRect/>
          </a:stretch>
        </p:blipFill>
        <p:spPr>
          <a:xfrm>
            <a:off x="5847890" y="4503900"/>
            <a:ext cx="6592220" cy="1848108"/>
          </a:xfrm>
          <a:prstGeom prst="rect">
            <a:avLst/>
          </a:prstGeom>
        </p:spPr>
      </p:pic>
      <p:pic>
        <p:nvPicPr>
          <p:cNvPr id="9" name="Picture 8">
            <a:extLst>
              <a:ext uri="{FF2B5EF4-FFF2-40B4-BE49-F238E27FC236}">
                <a16:creationId xmlns:a16="http://schemas.microsoft.com/office/drawing/2014/main" id="{4533C6A6-F36E-F090-209E-79FE5D8A7670}"/>
              </a:ext>
            </a:extLst>
          </p:cNvPr>
          <p:cNvPicPr>
            <a:picLocks noChangeAspect="1"/>
          </p:cNvPicPr>
          <p:nvPr/>
        </p:nvPicPr>
        <p:blipFill>
          <a:blip r:embed="rId5"/>
          <a:stretch>
            <a:fillRect/>
          </a:stretch>
        </p:blipFill>
        <p:spPr>
          <a:xfrm>
            <a:off x="665113" y="6289638"/>
            <a:ext cx="7001201" cy="2853020"/>
          </a:xfrm>
          <a:prstGeom prst="rect">
            <a:avLst/>
          </a:prstGeom>
        </p:spPr>
      </p:pic>
      <p:pic>
        <p:nvPicPr>
          <p:cNvPr id="10" name="Picture 9">
            <a:extLst>
              <a:ext uri="{FF2B5EF4-FFF2-40B4-BE49-F238E27FC236}">
                <a16:creationId xmlns:a16="http://schemas.microsoft.com/office/drawing/2014/main" id="{093F6162-258A-0949-DBB4-3F891B46B017}"/>
              </a:ext>
            </a:extLst>
          </p:cNvPr>
          <p:cNvPicPr>
            <a:picLocks noChangeAspect="1"/>
          </p:cNvPicPr>
          <p:nvPr/>
        </p:nvPicPr>
        <p:blipFill>
          <a:blip r:embed="rId6"/>
          <a:stretch>
            <a:fillRect/>
          </a:stretch>
        </p:blipFill>
        <p:spPr>
          <a:xfrm>
            <a:off x="11164220" y="1739977"/>
            <a:ext cx="6563641" cy="1867161"/>
          </a:xfrm>
          <a:prstGeom prst="rect">
            <a:avLst/>
          </a:prstGeom>
        </p:spPr>
      </p:pic>
      <p:pic>
        <p:nvPicPr>
          <p:cNvPr id="11" name="Picture 10">
            <a:extLst>
              <a:ext uri="{FF2B5EF4-FFF2-40B4-BE49-F238E27FC236}">
                <a16:creationId xmlns:a16="http://schemas.microsoft.com/office/drawing/2014/main" id="{34CDA690-80B2-604A-EA11-CEB89CBFB49D}"/>
              </a:ext>
            </a:extLst>
          </p:cNvPr>
          <p:cNvPicPr>
            <a:picLocks noChangeAspect="1"/>
          </p:cNvPicPr>
          <p:nvPr/>
        </p:nvPicPr>
        <p:blipFill>
          <a:blip r:embed="rId7"/>
          <a:stretch>
            <a:fillRect/>
          </a:stretch>
        </p:blipFill>
        <p:spPr>
          <a:xfrm>
            <a:off x="7918512" y="6134100"/>
            <a:ext cx="6544588" cy="1781424"/>
          </a:xfrm>
          <a:prstGeom prst="rect">
            <a:avLst/>
          </a:prstGeom>
        </p:spPr>
      </p:pic>
      <p:pic>
        <p:nvPicPr>
          <p:cNvPr id="12" name="Picture 11">
            <a:extLst>
              <a:ext uri="{FF2B5EF4-FFF2-40B4-BE49-F238E27FC236}">
                <a16:creationId xmlns:a16="http://schemas.microsoft.com/office/drawing/2014/main" id="{E92C93F0-5E10-18A4-D83C-11616E296DAD}"/>
              </a:ext>
            </a:extLst>
          </p:cNvPr>
          <p:cNvPicPr>
            <a:picLocks noChangeAspect="1"/>
          </p:cNvPicPr>
          <p:nvPr/>
        </p:nvPicPr>
        <p:blipFill>
          <a:blip r:embed="rId8"/>
          <a:stretch>
            <a:fillRect/>
          </a:stretch>
        </p:blipFill>
        <p:spPr>
          <a:xfrm>
            <a:off x="10620551" y="7665837"/>
            <a:ext cx="6430272" cy="1762371"/>
          </a:xfrm>
          <a:prstGeom prst="rect">
            <a:avLst/>
          </a:prstGeom>
        </p:spPr>
      </p:pic>
    </p:spTree>
    <p:extLst>
      <p:ext uri="{BB962C8B-B14F-4D97-AF65-F5344CB8AC3E}">
        <p14:creationId xmlns:p14="http://schemas.microsoft.com/office/powerpoint/2010/main" val="2128994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3"/>
          <p:cNvSpPr txBox="1"/>
          <p:nvPr/>
        </p:nvSpPr>
        <p:spPr>
          <a:xfrm>
            <a:off x="5181601" y="4762501"/>
            <a:ext cx="8227219" cy="1263103"/>
          </a:xfrm>
          <a:prstGeom prst="rect">
            <a:avLst/>
          </a:prstGeom>
        </p:spPr>
        <p:txBody>
          <a:bodyPr lIns="0" tIns="0" rIns="0" bIns="0" rtlCol="0" anchor="t">
            <a:spAutoFit/>
          </a:bodyPr>
          <a:lstStyle/>
          <a:p>
            <a:pPr algn="ctr">
              <a:lnSpc>
                <a:spcPts val="10638"/>
              </a:lnSpc>
            </a:pPr>
            <a:r>
              <a:rPr lang="en-US" sz="7598" spc="607" dirty="0">
                <a:solidFill>
                  <a:srgbClr val="F7F7F7"/>
                </a:solidFill>
                <a:latin typeface="Glacial Indifference"/>
              </a:rPr>
              <a:t>WHY DO I CARE?</a:t>
            </a:r>
          </a:p>
        </p:txBody>
      </p:sp>
      <p:pic>
        <p:nvPicPr>
          <p:cNvPr id="7" name="Picture 6" descr="A finger touching a screen&#10;&#10;Description automatically generated">
            <a:extLst>
              <a:ext uri="{FF2B5EF4-FFF2-40B4-BE49-F238E27FC236}">
                <a16:creationId xmlns:a16="http://schemas.microsoft.com/office/drawing/2014/main" id="{52D6BD3C-8D61-AB03-2A3D-8A500FB2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703" y="1579206"/>
            <a:ext cx="14500595" cy="8593495"/>
          </a:xfrm>
          <a:prstGeom prst="rect">
            <a:avLst/>
          </a:prstGeom>
          <a:effectLst>
            <a:softEdge rad="317500"/>
          </a:effectLst>
        </p:spPr>
      </p:pic>
      <p:sp>
        <p:nvSpPr>
          <p:cNvPr id="8" name="TextBox 7">
            <a:extLst>
              <a:ext uri="{FF2B5EF4-FFF2-40B4-BE49-F238E27FC236}">
                <a16:creationId xmlns:a16="http://schemas.microsoft.com/office/drawing/2014/main" id="{6C087FD9-9353-FDE4-803E-A02455A53A63}"/>
              </a:ext>
            </a:extLst>
          </p:cNvPr>
          <p:cNvSpPr txBox="1"/>
          <p:nvPr/>
        </p:nvSpPr>
        <p:spPr>
          <a:xfrm>
            <a:off x="5411119" y="0"/>
            <a:ext cx="7720640" cy="1446550"/>
          </a:xfrm>
          <a:prstGeom prst="rect">
            <a:avLst/>
          </a:prstGeom>
          <a:noFill/>
        </p:spPr>
        <p:txBody>
          <a:bodyPr wrap="none" rtlCol="0">
            <a:spAutoFit/>
            <a:scene3d>
              <a:camera prst="orthographicFront"/>
              <a:lightRig rig="threePt" dir="t"/>
            </a:scene3d>
            <a:sp3d extrusionH="57150">
              <a:bevelT h="25400" prst="softRound"/>
            </a:sp3d>
          </a:bodyPr>
          <a:lstStyle/>
          <a:p>
            <a:r>
              <a:rPr lang="en-US" sz="8800" dirty="0">
                <a:ln w="0"/>
                <a:solidFill>
                  <a:schemeClr val="accent1">
                    <a:lumMod val="75000"/>
                  </a:schemeClr>
                </a:solidFill>
                <a:effectLst>
                  <a:outerShdw blurRad="38100" dist="25400" dir="5400000" algn="ctr" rotWithShape="0">
                    <a:srgbClr val="6E747A">
                      <a:alpha val="43000"/>
                    </a:srgbClr>
                  </a:outerShdw>
                </a:effectLst>
              </a:rPr>
              <a:t>The Bottom Line</a:t>
            </a:r>
          </a:p>
        </p:txBody>
      </p:sp>
    </p:spTree>
    <p:extLst>
      <p:ext uri="{BB962C8B-B14F-4D97-AF65-F5344CB8AC3E}">
        <p14:creationId xmlns:p14="http://schemas.microsoft.com/office/powerpoint/2010/main" val="186327551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087FD9-9353-FDE4-803E-A02455A53A63}"/>
              </a:ext>
            </a:extLst>
          </p:cNvPr>
          <p:cNvSpPr txBox="1"/>
          <p:nvPr/>
        </p:nvSpPr>
        <p:spPr>
          <a:xfrm>
            <a:off x="5411119" y="0"/>
            <a:ext cx="7720640" cy="2554545"/>
          </a:xfrm>
          <a:prstGeom prst="rect">
            <a:avLst/>
          </a:prstGeom>
          <a:noFill/>
        </p:spPr>
        <p:txBody>
          <a:bodyPr wrap="none" rtlCol="0">
            <a:spAutoFit/>
            <a:scene3d>
              <a:camera prst="orthographicFront"/>
              <a:lightRig rig="threePt" dir="t"/>
            </a:scene3d>
            <a:sp3d extrusionH="57150">
              <a:bevelT h="25400" prst="softRound"/>
            </a:sp3d>
          </a:bodyPr>
          <a:lstStyle/>
          <a:p>
            <a:r>
              <a:rPr lang="en-US" sz="8800" dirty="0">
                <a:ln w="0"/>
                <a:solidFill>
                  <a:schemeClr val="accent1">
                    <a:lumMod val="75000"/>
                  </a:schemeClr>
                </a:solidFill>
                <a:effectLst>
                  <a:outerShdw blurRad="38100" dist="25400" dir="5400000" algn="ctr" rotWithShape="0">
                    <a:srgbClr val="6E747A">
                      <a:alpha val="43000"/>
                    </a:srgbClr>
                  </a:outerShdw>
                </a:effectLst>
              </a:rPr>
              <a:t>The Bottom Line</a:t>
            </a:r>
          </a:p>
          <a:p>
            <a:pPr algn="ctr"/>
            <a:r>
              <a:rPr lang="en-US" sz="6600" dirty="0">
                <a:ln w="0"/>
                <a:solidFill>
                  <a:schemeClr val="accent1">
                    <a:lumMod val="75000"/>
                  </a:schemeClr>
                </a:solidFill>
                <a:effectLst>
                  <a:outerShdw blurRad="38100" dist="25400" dir="5400000" algn="ctr" rotWithShape="0">
                    <a:srgbClr val="6E747A">
                      <a:alpha val="43000"/>
                    </a:srgbClr>
                  </a:outerShdw>
                </a:effectLst>
              </a:rPr>
              <a:t>AI is here to stay</a:t>
            </a:r>
            <a:endParaRPr lang="en-US" sz="8800" dirty="0">
              <a:ln w="0"/>
              <a:solidFill>
                <a:schemeClr val="accent1">
                  <a:lumMod val="75000"/>
                </a:schemeClr>
              </a:solidFill>
              <a:effectLst>
                <a:outerShdw blurRad="38100" dist="25400" dir="5400000" algn="ctr" rotWithShape="0">
                  <a:srgbClr val="6E747A">
                    <a:alpha val="43000"/>
                  </a:srgbClr>
                </a:outerShdw>
              </a:effectLst>
            </a:endParaRPr>
          </a:p>
        </p:txBody>
      </p:sp>
      <p:sp>
        <p:nvSpPr>
          <p:cNvPr id="2" name="TextBox 1">
            <a:extLst>
              <a:ext uri="{FF2B5EF4-FFF2-40B4-BE49-F238E27FC236}">
                <a16:creationId xmlns:a16="http://schemas.microsoft.com/office/drawing/2014/main" id="{07039BA8-2138-1835-6F40-DE1D7A351EBC}"/>
              </a:ext>
            </a:extLst>
          </p:cNvPr>
          <p:cNvSpPr txBox="1"/>
          <p:nvPr/>
        </p:nvSpPr>
        <p:spPr>
          <a:xfrm>
            <a:off x="2514600" y="3018805"/>
            <a:ext cx="8077200" cy="4524315"/>
          </a:xfrm>
          <a:prstGeom prst="rect">
            <a:avLst/>
          </a:prstGeom>
          <a:noFill/>
        </p:spPr>
        <p:txBody>
          <a:bodyPr wrap="square" rtlCol="0">
            <a:spAutoFit/>
          </a:bodyPr>
          <a:lstStyle/>
          <a:p>
            <a:pPr marL="571500" indent="-571500">
              <a:buFont typeface="Arial" panose="020B0604020202020204" pitchFamily="34" charset="0"/>
              <a:buChar char="•"/>
            </a:pPr>
            <a:r>
              <a:rPr lang="en-US" sz="3600" dirty="0"/>
              <a:t>Need to overcome Fear Factor</a:t>
            </a:r>
          </a:p>
          <a:p>
            <a:pPr marL="571500" indent="-571500">
              <a:buFont typeface="Arial" panose="020B0604020202020204" pitchFamily="34" charset="0"/>
              <a:buChar char="•"/>
            </a:pPr>
            <a:r>
              <a:rPr lang="en-US" sz="3600" dirty="0"/>
              <a:t>Reduces Human Error</a:t>
            </a:r>
          </a:p>
          <a:p>
            <a:pPr marL="571500" indent="-571500">
              <a:buFont typeface="Arial" panose="020B0604020202020204" pitchFamily="34" charset="0"/>
              <a:buChar char="•"/>
            </a:pPr>
            <a:r>
              <a:rPr lang="en-US" sz="3600" dirty="0"/>
              <a:t>Boost Outcomes </a:t>
            </a:r>
          </a:p>
          <a:p>
            <a:pPr marL="571500" indent="-571500">
              <a:buFont typeface="Arial" panose="020B0604020202020204" pitchFamily="34" charset="0"/>
              <a:buChar char="•"/>
            </a:pPr>
            <a:r>
              <a:rPr lang="en-US" sz="3600" dirty="0"/>
              <a:t>Improves Access</a:t>
            </a:r>
          </a:p>
          <a:p>
            <a:pPr marL="571500" indent="-571500">
              <a:buFont typeface="Arial" panose="020B0604020202020204" pitchFamily="34" charset="0"/>
              <a:buChar char="•"/>
            </a:pPr>
            <a:r>
              <a:rPr lang="en-US" sz="3600" dirty="0"/>
              <a:t>Data Privacy Challenges</a:t>
            </a:r>
          </a:p>
          <a:p>
            <a:pPr marL="571500" indent="-571500">
              <a:buFont typeface="Arial" panose="020B0604020202020204" pitchFamily="34" charset="0"/>
              <a:buChar char="•"/>
            </a:pPr>
            <a:r>
              <a:rPr lang="en-US" sz="3600" dirty="0"/>
              <a:t>Improves ROI</a:t>
            </a:r>
          </a:p>
          <a:p>
            <a:pPr marL="571500" indent="-571500">
              <a:buFont typeface="Arial" panose="020B0604020202020204" pitchFamily="34" charset="0"/>
              <a:buChar char="•"/>
            </a:pPr>
            <a:endParaRPr lang="en-US" sz="3600" dirty="0"/>
          </a:p>
          <a:p>
            <a:endParaRPr lang="en-US" sz="3600" dirty="0"/>
          </a:p>
        </p:txBody>
      </p:sp>
      <p:sp>
        <p:nvSpPr>
          <p:cNvPr id="4" name="TextBox 3">
            <a:extLst>
              <a:ext uri="{FF2B5EF4-FFF2-40B4-BE49-F238E27FC236}">
                <a16:creationId xmlns:a16="http://schemas.microsoft.com/office/drawing/2014/main" id="{6B409EFC-5709-139B-B22E-E93C025FBF12}"/>
              </a:ext>
            </a:extLst>
          </p:cNvPr>
          <p:cNvSpPr txBox="1"/>
          <p:nvPr/>
        </p:nvSpPr>
        <p:spPr>
          <a:xfrm>
            <a:off x="3276600" y="7429500"/>
            <a:ext cx="11582400" cy="954107"/>
          </a:xfrm>
          <a:prstGeom prst="rect">
            <a:avLst/>
          </a:prstGeom>
          <a:noFill/>
        </p:spPr>
        <p:txBody>
          <a:bodyPr wrap="square" rtlCol="0">
            <a:spAutoFit/>
          </a:bodyPr>
          <a:lstStyle/>
          <a:p>
            <a:r>
              <a:rPr lang="en-US" sz="2800" b="1" dirty="0"/>
              <a:t>In medicine there is no universal method for all applications of AI, instead a large number of possible solutions for everyday problems no matter the size.</a:t>
            </a:r>
          </a:p>
        </p:txBody>
      </p:sp>
    </p:spTree>
    <p:extLst>
      <p:ext uri="{BB962C8B-B14F-4D97-AF65-F5344CB8AC3E}">
        <p14:creationId xmlns:p14="http://schemas.microsoft.com/office/powerpoint/2010/main" val="18986728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304800" y="828885"/>
            <a:ext cx="3886200" cy="5762417"/>
          </a:xfrm>
          <a:custGeom>
            <a:avLst/>
            <a:gdLst/>
            <a:ahLst/>
            <a:cxnLst/>
            <a:rect l="l" t="t" r="r" b="b"/>
            <a:pathLst>
              <a:path w="4918579" h="6869049">
                <a:moveTo>
                  <a:pt x="0" y="0"/>
                </a:moveTo>
                <a:lnTo>
                  <a:pt x="4918579" y="0"/>
                </a:lnTo>
                <a:lnTo>
                  <a:pt x="4918579" y="6869050"/>
                </a:lnTo>
                <a:lnTo>
                  <a:pt x="0" y="6869050"/>
                </a:lnTo>
                <a:lnTo>
                  <a:pt x="0" y="0"/>
                </a:lnTo>
                <a:close/>
              </a:path>
            </a:pathLst>
          </a:custGeom>
          <a:blipFill>
            <a:blip r:embed="rId3"/>
            <a:stretch>
              <a:fillRect/>
            </a:stretch>
          </a:blipFill>
          <a:effectLst>
            <a:softEdge rad="317500"/>
          </a:effectLst>
        </p:spPr>
        <p:txBody>
          <a:bodyPr/>
          <a:lstStyle/>
          <a:p>
            <a:endParaRPr lang="en-US" dirty="0"/>
          </a:p>
        </p:txBody>
      </p:sp>
      <p:sp>
        <p:nvSpPr>
          <p:cNvPr id="4" name="TextBox 4"/>
          <p:cNvSpPr txBox="1"/>
          <p:nvPr/>
        </p:nvSpPr>
        <p:spPr>
          <a:xfrm>
            <a:off x="37531" y="6647591"/>
            <a:ext cx="9537651" cy="1989391"/>
          </a:xfrm>
          <a:prstGeom prst="rect">
            <a:avLst/>
          </a:prstGeom>
        </p:spPr>
        <p:txBody>
          <a:bodyPr wrap="square" lIns="0" tIns="0" rIns="0" bIns="0" rtlCol="0" anchor="t">
            <a:spAutoFit/>
          </a:bodyPr>
          <a:lstStyle/>
          <a:p>
            <a:pPr>
              <a:lnSpc>
                <a:spcPts val="3888"/>
              </a:lnSpc>
            </a:pPr>
            <a:r>
              <a:rPr lang="en-US" sz="3240" dirty="0">
                <a:solidFill>
                  <a:schemeClr val="accent6"/>
                </a:solidFill>
                <a:latin typeface="Arial Italics"/>
              </a:rPr>
              <a:t>System Director of Practitioner Credentialing (CVO) </a:t>
            </a:r>
          </a:p>
          <a:p>
            <a:pPr>
              <a:lnSpc>
                <a:spcPts val="3887"/>
              </a:lnSpc>
            </a:pPr>
            <a:r>
              <a:rPr lang="en-US" sz="3240" dirty="0">
                <a:solidFill>
                  <a:schemeClr val="accent6"/>
                </a:solidFill>
                <a:latin typeface="Arial Italics"/>
              </a:rPr>
              <a:t>Director of Medical Staff Services</a:t>
            </a:r>
          </a:p>
          <a:p>
            <a:pPr>
              <a:lnSpc>
                <a:spcPts val="3887"/>
              </a:lnSpc>
            </a:pPr>
            <a:r>
              <a:rPr lang="en-US" sz="3240" dirty="0">
                <a:solidFill>
                  <a:schemeClr val="accent6"/>
                </a:solidFill>
                <a:latin typeface="Arial Italics"/>
              </a:rPr>
              <a:t>	- Montgomery Medical Center</a:t>
            </a:r>
          </a:p>
          <a:p>
            <a:pPr>
              <a:lnSpc>
                <a:spcPts val="3887"/>
              </a:lnSpc>
            </a:pPr>
            <a:r>
              <a:rPr lang="en-US" sz="3240" dirty="0">
                <a:solidFill>
                  <a:schemeClr val="accent6"/>
                </a:solidFill>
                <a:latin typeface="Arial Italics"/>
              </a:rPr>
              <a:t>MedStar Health System </a:t>
            </a:r>
          </a:p>
        </p:txBody>
      </p:sp>
      <p:sp>
        <p:nvSpPr>
          <p:cNvPr id="5" name="TextBox 5"/>
          <p:cNvSpPr txBox="1"/>
          <p:nvPr/>
        </p:nvSpPr>
        <p:spPr>
          <a:xfrm>
            <a:off x="4475019" y="3302682"/>
            <a:ext cx="9922261" cy="859210"/>
          </a:xfrm>
          <a:prstGeom prst="rect">
            <a:avLst/>
          </a:prstGeom>
        </p:spPr>
        <p:txBody>
          <a:bodyPr lIns="0" tIns="0" rIns="0" bIns="0" rtlCol="0" anchor="t">
            <a:spAutoFit/>
          </a:bodyPr>
          <a:lstStyle/>
          <a:p>
            <a:pPr>
              <a:lnSpc>
                <a:spcPts val="6718"/>
              </a:lnSpc>
            </a:pPr>
            <a:r>
              <a:rPr lang="en-US" sz="5599" dirty="0">
                <a:solidFill>
                  <a:schemeClr val="accent6"/>
                </a:solidFill>
                <a:latin typeface="Arial Bold"/>
              </a:rPr>
              <a:t>Joseph Travagline MS, RHIA</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person with a mustache wearing glasses&#10;&#10;Description automatically generated">
            <a:extLst>
              <a:ext uri="{FF2B5EF4-FFF2-40B4-BE49-F238E27FC236}">
                <a16:creationId xmlns:a16="http://schemas.microsoft.com/office/drawing/2014/main" id="{ADF8110C-17D3-6C9F-2662-17BEBFEE3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95300"/>
            <a:ext cx="3657600" cy="4828032"/>
          </a:xfrm>
          <a:prstGeom prst="rect">
            <a:avLst/>
          </a:prstGeom>
          <a:effectLst>
            <a:softEdge rad="317500"/>
          </a:effectLst>
        </p:spPr>
      </p:pic>
      <p:sp>
        <p:nvSpPr>
          <p:cNvPr id="5" name="TextBox 4">
            <a:extLst>
              <a:ext uri="{FF2B5EF4-FFF2-40B4-BE49-F238E27FC236}">
                <a16:creationId xmlns:a16="http://schemas.microsoft.com/office/drawing/2014/main" id="{03D16D4D-7CE5-5F16-5CC3-261CF2A7126E}"/>
              </a:ext>
            </a:extLst>
          </p:cNvPr>
          <p:cNvSpPr txBox="1"/>
          <p:nvPr/>
        </p:nvSpPr>
        <p:spPr>
          <a:xfrm>
            <a:off x="4572000" y="1638301"/>
            <a:ext cx="11658600" cy="5262979"/>
          </a:xfrm>
          <a:prstGeom prst="rect">
            <a:avLst/>
          </a:prstGeom>
          <a:noFill/>
        </p:spPr>
        <p:txBody>
          <a:bodyPr wrap="square" rtlCol="0">
            <a:spAutoFit/>
          </a:bodyPr>
          <a:lstStyle/>
          <a:p>
            <a:r>
              <a:rPr lang="en-US" sz="2800" dirty="0"/>
              <a:t>“It is not the critic who counts; not the man who points out how the strong man stumbles, or where the doer of deeds could have done them better. </a:t>
            </a:r>
            <a:r>
              <a:rPr lang="en-US" sz="2800" b="1" dirty="0"/>
              <a:t>The credit belongs to the man who is actually in the arena, whose face is marred by dust and sweat and blood; who strives valiantly; who errs, who comes short again and again, because there is no effort without error and shortcoming</a:t>
            </a:r>
            <a:r>
              <a:rPr lang="en-US" sz="2800" dirty="0"/>
              <a:t>; but who does actually strive to do the deeds; who knows great enthusiasms, the great devotions; who spends himself in a worthy cause; who at the best knows in the end the triumph of high achievement, and who at the worst, if he fails, at least fails while daring greatly, so that his place shall never be with those cold and timid souls who neither know victory nor defeat.”</a:t>
            </a:r>
          </a:p>
          <a:p>
            <a:r>
              <a:rPr lang="en-US" sz="2800" dirty="0"/>
              <a:t>― Theodore Roosevelt</a:t>
            </a:r>
          </a:p>
          <a:p>
            <a:endParaRPr lang="en-US" sz="2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180" name="Rectangle 717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2" name="Rectangle 718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4" name="Rectangle 718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6" name="Rectangle 718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Questions Images – Browse 1,073,460 Stock Photos, Vectors, and Video |  Adobe Stock">
            <a:extLst>
              <a:ext uri="{FF2B5EF4-FFF2-40B4-BE49-F238E27FC236}">
                <a16:creationId xmlns:a16="http://schemas.microsoft.com/office/drawing/2014/main" id="{9F81D14E-4140-0D77-0E3D-2E4E346A7C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800" y="1971675"/>
            <a:ext cx="16916400" cy="63436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98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8077202" y="1485901"/>
            <a:ext cx="9883543" cy="7511415"/>
          </a:xfrm>
          <a:prstGeom prst="rect">
            <a:avLst/>
          </a:prstGeom>
        </p:spPr>
        <p:txBody>
          <a:bodyPr wrap="square" lIns="0" tIns="0" rIns="0" bIns="0" rtlCol="0" anchor="t">
            <a:spAutoFit/>
          </a:bodyPr>
          <a:lstStyle/>
          <a:p>
            <a:pPr>
              <a:lnSpc>
                <a:spcPts val="4337"/>
              </a:lnSpc>
            </a:pPr>
            <a:r>
              <a:rPr lang="en-US" sz="2800" dirty="0">
                <a:solidFill>
                  <a:srgbClr val="000000"/>
                </a:solidFill>
                <a:latin typeface="Canva Sans Bold"/>
              </a:rPr>
              <a:t>  10 Hospitals </a:t>
            </a:r>
          </a:p>
          <a:p>
            <a:pPr marL="645825" lvl="1" indent="-322913">
              <a:lnSpc>
                <a:spcPts val="4187"/>
              </a:lnSpc>
              <a:buFont typeface="Arial"/>
              <a:buChar char="•"/>
            </a:pPr>
            <a:r>
              <a:rPr lang="en-US" sz="2800" dirty="0">
                <a:solidFill>
                  <a:srgbClr val="000000"/>
                </a:solidFill>
                <a:latin typeface="Canva Sans"/>
              </a:rPr>
              <a:t>MedStar Georgetown University Hospital (Academic)</a:t>
            </a:r>
          </a:p>
          <a:p>
            <a:pPr marL="645825" lvl="1" indent="-322913">
              <a:lnSpc>
                <a:spcPts val="4187"/>
              </a:lnSpc>
              <a:buFont typeface="Arial"/>
              <a:buChar char="•"/>
            </a:pPr>
            <a:r>
              <a:rPr lang="en-US" sz="2800" dirty="0">
                <a:solidFill>
                  <a:srgbClr val="000000"/>
                </a:solidFill>
                <a:latin typeface="Canva Sans"/>
              </a:rPr>
              <a:t>MedStar Washington Hospital Center (Academic) </a:t>
            </a:r>
          </a:p>
          <a:p>
            <a:pPr marL="645825" lvl="1" indent="-322913">
              <a:lnSpc>
                <a:spcPts val="4187"/>
              </a:lnSpc>
              <a:buFont typeface="Arial"/>
              <a:buChar char="•"/>
            </a:pPr>
            <a:r>
              <a:rPr lang="en-US" sz="2800" dirty="0">
                <a:solidFill>
                  <a:srgbClr val="000000"/>
                </a:solidFill>
                <a:latin typeface="Canva Sans"/>
              </a:rPr>
              <a:t>MedStar Franklin Square Medical Center</a:t>
            </a:r>
          </a:p>
          <a:p>
            <a:pPr marL="645825" lvl="1" indent="-322913">
              <a:lnSpc>
                <a:spcPts val="4187"/>
              </a:lnSpc>
              <a:buFont typeface="Arial"/>
              <a:buChar char="•"/>
            </a:pPr>
            <a:r>
              <a:rPr lang="en-US" sz="2800" dirty="0">
                <a:solidFill>
                  <a:srgbClr val="000000"/>
                </a:solidFill>
                <a:latin typeface="Canva Sans"/>
              </a:rPr>
              <a:t>MedStar Good Samaritan Hospital</a:t>
            </a:r>
          </a:p>
          <a:p>
            <a:pPr marL="645825" lvl="1" indent="-322913">
              <a:lnSpc>
                <a:spcPts val="4187"/>
              </a:lnSpc>
              <a:buFont typeface="Arial"/>
              <a:buChar char="•"/>
            </a:pPr>
            <a:r>
              <a:rPr lang="en-US" sz="2800" dirty="0">
                <a:solidFill>
                  <a:srgbClr val="000000"/>
                </a:solidFill>
                <a:latin typeface="Canva Sans"/>
              </a:rPr>
              <a:t>MedStar Harbor Hospital</a:t>
            </a:r>
          </a:p>
          <a:p>
            <a:pPr marL="645825" lvl="1" indent="-322913">
              <a:lnSpc>
                <a:spcPts val="4187"/>
              </a:lnSpc>
              <a:buFont typeface="Arial"/>
              <a:buChar char="•"/>
            </a:pPr>
            <a:r>
              <a:rPr lang="en-US" sz="2800" dirty="0">
                <a:solidFill>
                  <a:srgbClr val="000000"/>
                </a:solidFill>
                <a:latin typeface="Canva Sans"/>
              </a:rPr>
              <a:t>MedStar Montgomery Medical Center</a:t>
            </a:r>
          </a:p>
          <a:p>
            <a:pPr marL="645825" lvl="1" indent="-322913">
              <a:lnSpc>
                <a:spcPts val="4187"/>
              </a:lnSpc>
              <a:buFont typeface="Arial"/>
              <a:buChar char="•"/>
            </a:pPr>
            <a:r>
              <a:rPr lang="en-US" sz="2800" dirty="0">
                <a:solidFill>
                  <a:srgbClr val="000000"/>
                </a:solidFill>
                <a:latin typeface="Canva Sans"/>
              </a:rPr>
              <a:t>MedStar National Rehabilitation Hospital</a:t>
            </a:r>
          </a:p>
          <a:p>
            <a:pPr marL="645825" lvl="1" indent="-322913">
              <a:lnSpc>
                <a:spcPts val="4187"/>
              </a:lnSpc>
              <a:buFont typeface="Arial"/>
              <a:buChar char="•"/>
            </a:pPr>
            <a:r>
              <a:rPr lang="en-US" sz="2800" dirty="0">
                <a:solidFill>
                  <a:srgbClr val="000000"/>
                </a:solidFill>
                <a:latin typeface="Canva Sans"/>
              </a:rPr>
              <a:t>MedStar Southern Maryland Hospital Center</a:t>
            </a:r>
          </a:p>
          <a:p>
            <a:pPr marL="645825" lvl="1" indent="-322913">
              <a:lnSpc>
                <a:spcPts val="4187"/>
              </a:lnSpc>
              <a:buFont typeface="Arial"/>
              <a:buChar char="•"/>
            </a:pPr>
            <a:r>
              <a:rPr lang="en-US" sz="2800" dirty="0">
                <a:solidFill>
                  <a:srgbClr val="000000"/>
                </a:solidFill>
                <a:latin typeface="Canva Sans"/>
              </a:rPr>
              <a:t>MedStar St. Mary's Hospital</a:t>
            </a:r>
          </a:p>
          <a:p>
            <a:pPr marL="645825" lvl="1" indent="-322913">
              <a:lnSpc>
                <a:spcPts val="4187"/>
              </a:lnSpc>
              <a:buFont typeface="Arial"/>
              <a:buChar char="•"/>
            </a:pPr>
            <a:r>
              <a:rPr lang="en-US" sz="2800" dirty="0">
                <a:solidFill>
                  <a:srgbClr val="000000"/>
                </a:solidFill>
                <a:latin typeface="Canva Sans"/>
              </a:rPr>
              <a:t>MedStar Union Memorial Hospital</a:t>
            </a:r>
          </a:p>
          <a:p>
            <a:pPr marL="322912" lvl="1">
              <a:lnSpc>
                <a:spcPts val="4187"/>
              </a:lnSpc>
            </a:pPr>
            <a:r>
              <a:rPr lang="en-US" sz="2800" b="1" dirty="0">
                <a:solidFill>
                  <a:srgbClr val="000000"/>
                </a:solidFill>
                <a:latin typeface="Canva Sans"/>
              </a:rPr>
              <a:t>CVO</a:t>
            </a:r>
          </a:p>
          <a:p>
            <a:pPr marL="780100" lvl="1" indent="-457189">
              <a:lnSpc>
                <a:spcPts val="4187"/>
              </a:lnSpc>
              <a:buFont typeface="Arial" panose="020B0604020202020204" pitchFamily="34" charset="0"/>
              <a:buChar char="•"/>
            </a:pPr>
            <a:r>
              <a:rPr lang="en-US" sz="2800" b="1" dirty="0">
                <a:solidFill>
                  <a:srgbClr val="000000"/>
                </a:solidFill>
                <a:latin typeface="Canva Sans"/>
              </a:rPr>
              <a:t>Currently, Manages all hospital credentialing and recredentialing ~5400 practitioners</a:t>
            </a:r>
          </a:p>
        </p:txBody>
      </p:sp>
      <p:sp>
        <p:nvSpPr>
          <p:cNvPr id="4" name="Freeform 4"/>
          <p:cNvSpPr/>
          <p:nvPr/>
        </p:nvSpPr>
        <p:spPr>
          <a:xfrm>
            <a:off x="327255" y="1604769"/>
            <a:ext cx="7626009" cy="7729731"/>
          </a:xfrm>
          <a:custGeom>
            <a:avLst/>
            <a:gdLst/>
            <a:ahLst/>
            <a:cxnLst/>
            <a:rect l="l" t="t" r="r" b="b"/>
            <a:pathLst>
              <a:path w="7303920" h="6897794">
                <a:moveTo>
                  <a:pt x="0" y="0"/>
                </a:moveTo>
                <a:lnTo>
                  <a:pt x="7303920" y="0"/>
                </a:lnTo>
                <a:lnTo>
                  <a:pt x="7303920" y="6897794"/>
                </a:lnTo>
                <a:lnTo>
                  <a:pt x="0" y="6897794"/>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dirty="0"/>
          </a:p>
        </p:txBody>
      </p:sp>
      <p:sp>
        <p:nvSpPr>
          <p:cNvPr id="5" name="Freeform 5"/>
          <p:cNvSpPr/>
          <p:nvPr/>
        </p:nvSpPr>
        <p:spPr>
          <a:xfrm>
            <a:off x="327257" y="115404"/>
            <a:ext cx="6378343" cy="1370497"/>
          </a:xfrm>
          <a:custGeom>
            <a:avLst/>
            <a:gdLst/>
            <a:ahLst/>
            <a:cxnLst/>
            <a:rect l="l" t="t" r="r" b="b"/>
            <a:pathLst>
              <a:path w="7627281" h="1948740">
                <a:moveTo>
                  <a:pt x="0" y="0"/>
                </a:moveTo>
                <a:lnTo>
                  <a:pt x="7627282" y="0"/>
                </a:lnTo>
                <a:lnTo>
                  <a:pt x="7627282" y="1948740"/>
                </a:lnTo>
                <a:lnTo>
                  <a:pt x="0" y="1948740"/>
                </a:lnTo>
                <a:lnTo>
                  <a:pt x="0" y="0"/>
                </a:lnTo>
                <a:close/>
              </a:path>
            </a:pathLst>
          </a:custGeom>
          <a:blipFill>
            <a:blip r:embed="rId5"/>
            <a:stretch>
              <a:fillRect t="-17525" b="-20290"/>
            </a:stretch>
          </a:blipFill>
        </p:spPr>
      </p:sp>
      <p:sp>
        <p:nvSpPr>
          <p:cNvPr id="6" name="TextBox 6"/>
          <p:cNvSpPr txBox="1"/>
          <p:nvPr/>
        </p:nvSpPr>
        <p:spPr>
          <a:xfrm>
            <a:off x="8078084" y="284126"/>
            <a:ext cx="10209917" cy="1692899"/>
          </a:xfrm>
          <a:prstGeom prst="rect">
            <a:avLst/>
          </a:prstGeom>
        </p:spPr>
        <p:txBody>
          <a:bodyPr lIns="0" tIns="0" rIns="0" bIns="0" rtlCol="0" anchor="t">
            <a:spAutoFit/>
          </a:bodyPr>
          <a:lstStyle/>
          <a:p>
            <a:pPr>
              <a:lnSpc>
                <a:spcPts val="4480"/>
              </a:lnSpc>
            </a:pPr>
            <a:r>
              <a:rPr lang="en-US" sz="3200" dirty="0">
                <a:solidFill>
                  <a:srgbClr val="000000"/>
                </a:solidFill>
                <a:latin typeface="Canva Sans Bold"/>
              </a:rPr>
              <a:t>Located in Maryland and Washington DC region,</a:t>
            </a:r>
          </a:p>
          <a:p>
            <a:pPr>
              <a:lnSpc>
                <a:spcPts val="4480"/>
              </a:lnSpc>
            </a:pPr>
            <a:r>
              <a:rPr lang="en-US" sz="3200" dirty="0">
                <a:solidFill>
                  <a:srgbClr val="000000"/>
                </a:solidFill>
                <a:latin typeface="Canva Sans Bold"/>
              </a:rPr>
              <a:t>MedStar Health has more than 300 care locations. </a:t>
            </a:r>
          </a:p>
          <a:p>
            <a:pPr>
              <a:lnSpc>
                <a:spcPts val="4480"/>
              </a:lnSpc>
            </a:pPr>
            <a:endParaRPr lang="en-US" sz="3200" dirty="0">
              <a:solidFill>
                <a:srgbClr val="000000"/>
              </a:solidFill>
              <a:latin typeface="Canva Sa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7" y="-3999283"/>
            <a:ext cx="10287000" cy="18286851"/>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8" y="-2528760"/>
            <a:ext cx="7341847"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wooden blocks with black letters&#10;&#10;Description automatically generated">
            <a:extLst>
              <a:ext uri="{FF2B5EF4-FFF2-40B4-BE49-F238E27FC236}">
                <a16:creationId xmlns:a16="http://schemas.microsoft.com/office/drawing/2014/main" id="{43C0D9BC-05E0-E812-7550-484E4E7DF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53" y="1638300"/>
            <a:ext cx="17824348" cy="4800600"/>
          </a:xfrm>
          <a:prstGeom prst="rect">
            <a:avLst/>
          </a:prstGeom>
          <a:effectLst>
            <a:softEdge rad="317500"/>
          </a:effectLst>
        </p:spPr>
      </p:pic>
      <p:pic>
        <p:nvPicPr>
          <p:cNvPr id="1026" name="Picture 2" descr="That Was The Year That Was - Legal Planet">
            <a:extLst>
              <a:ext uri="{FF2B5EF4-FFF2-40B4-BE49-F238E27FC236}">
                <a16:creationId xmlns:a16="http://schemas.microsoft.com/office/drawing/2014/main" id="{33D44033-7363-6A67-C294-4304C0BB008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6324601" y="6438900"/>
            <a:ext cx="5800151" cy="3381877"/>
          </a:xfrm>
          <a:prstGeom prst="rect">
            <a:avLst/>
          </a:prstGeom>
          <a:noFill/>
          <a:effectLst>
            <a:glow rad="63500">
              <a:schemeClr val="accent1">
                <a:lumMod val="75000"/>
                <a:alpha val="13000"/>
              </a:schemeClr>
            </a:glow>
            <a:outerShdw blurRad="50800" dist="38100" dir="2700000" algn="tl" rotWithShape="0">
              <a:prstClr val="black">
                <a:alpha val="40000"/>
              </a:prstClr>
            </a:outerShdw>
            <a:softEdge rad="317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114301"/>
            <a:ext cx="18288000" cy="10020300"/>
          </a:xfrm>
          <a:custGeom>
            <a:avLst/>
            <a:gdLst/>
            <a:ahLst/>
            <a:cxnLst/>
            <a:rect l="l" t="t" r="r" b="b"/>
            <a:pathLst>
              <a:path w="18055516" h="9350779">
                <a:moveTo>
                  <a:pt x="0" y="0"/>
                </a:moveTo>
                <a:lnTo>
                  <a:pt x="18055516" y="0"/>
                </a:lnTo>
                <a:lnTo>
                  <a:pt x="18055516" y="9350779"/>
                </a:lnTo>
                <a:lnTo>
                  <a:pt x="0" y="9350779"/>
                </a:lnTo>
                <a:lnTo>
                  <a:pt x="0" y="0"/>
                </a:lnTo>
                <a:close/>
              </a:path>
            </a:pathLst>
          </a:custGeom>
          <a:blipFill>
            <a:blip r:embed="rId3" cstate="print">
              <a:extLst>
                <a:ext uri="{28A0092B-C50C-407E-A947-70E740481C1C}">
                  <a14:useLocalDpi xmlns:a14="http://schemas.microsoft.com/office/drawing/2010/main" val="0"/>
                </a:ext>
              </a:extLst>
            </a:blip>
            <a:stretch>
              <a:fillRect l="-2680" r="-2680"/>
            </a:stretch>
          </a:blipFill>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40"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7" y="-3999283"/>
            <a:ext cx="10287000" cy="18286851"/>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41"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8" y="-2528760"/>
            <a:ext cx="7341847"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pic>
        <p:nvPicPr>
          <p:cNvPr id="6" name="Picture 5" descr="A group of wooden blocks with black letters&#10;&#10;Description automatically generated">
            <a:extLst>
              <a:ext uri="{FF2B5EF4-FFF2-40B4-BE49-F238E27FC236}">
                <a16:creationId xmlns:a16="http://schemas.microsoft.com/office/drawing/2014/main" id="{43C0D9BC-05E0-E812-7550-484E4E7DF1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053" y="1638300"/>
            <a:ext cx="17824348" cy="4800600"/>
          </a:xfrm>
          <a:prstGeom prst="rect">
            <a:avLst/>
          </a:prstGeom>
          <a:effectLst>
            <a:softEdge rad="317500"/>
          </a:effectLst>
        </p:spPr>
      </p:pic>
      <p:pic>
        <p:nvPicPr>
          <p:cNvPr id="3" name="Picture 2">
            <a:extLst>
              <a:ext uri="{FF2B5EF4-FFF2-40B4-BE49-F238E27FC236}">
                <a16:creationId xmlns:a16="http://schemas.microsoft.com/office/drawing/2014/main" id="{1FBBE575-51CB-20E2-E0AF-16C29418782F}"/>
              </a:ext>
            </a:extLst>
          </p:cNvPr>
          <p:cNvPicPr>
            <a:picLocks noChangeAspect="1"/>
          </p:cNvPicPr>
          <p:nvPr/>
        </p:nvPicPr>
        <p:blipFill>
          <a:blip r:embed="rId4"/>
          <a:stretch>
            <a:fillRect/>
          </a:stretch>
        </p:blipFill>
        <p:spPr>
          <a:xfrm>
            <a:off x="6096000" y="6619864"/>
            <a:ext cx="5638800" cy="3133725"/>
          </a:xfrm>
          <a:prstGeom prst="rect">
            <a:avLst/>
          </a:prstGeom>
          <a:effectLst>
            <a:softEdge rad="317500"/>
          </a:effectLst>
        </p:spPr>
      </p:pic>
    </p:spTree>
    <p:extLst>
      <p:ext uri="{BB962C8B-B14F-4D97-AF65-F5344CB8AC3E}">
        <p14:creationId xmlns:p14="http://schemas.microsoft.com/office/powerpoint/2010/main" val="1658033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8600" y="495300"/>
            <a:ext cx="17830800" cy="9601200"/>
          </a:xfrm>
          <a:custGeom>
            <a:avLst/>
            <a:gdLst/>
            <a:ahLst/>
            <a:cxnLst/>
            <a:rect l="l" t="t" r="r" b="b"/>
            <a:pathLst>
              <a:path w="18182724" h="9454639">
                <a:moveTo>
                  <a:pt x="0" y="0"/>
                </a:moveTo>
                <a:lnTo>
                  <a:pt x="18182724" y="0"/>
                </a:lnTo>
                <a:lnTo>
                  <a:pt x="18182724" y="9454639"/>
                </a:lnTo>
                <a:lnTo>
                  <a:pt x="0" y="9454639"/>
                </a:lnTo>
                <a:lnTo>
                  <a:pt x="0" y="0"/>
                </a:lnTo>
                <a:close/>
              </a:path>
            </a:pathLst>
          </a:custGeom>
          <a:blipFill>
            <a:blip r:embed="rId3" cstate="print">
              <a:extLst>
                <a:ext uri="{28A0092B-C50C-407E-A947-70E740481C1C}">
                  <a14:useLocalDpi xmlns:a14="http://schemas.microsoft.com/office/drawing/2010/main" val="0"/>
                </a:ext>
              </a:extLst>
            </a:blip>
            <a:stretch>
              <a:fillRect l="-6010" t="-1585" r="-6010"/>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2"/>
          <p:cNvSpPr txBox="1"/>
          <p:nvPr/>
        </p:nvSpPr>
        <p:spPr>
          <a:xfrm>
            <a:off x="2256719" y="1485900"/>
            <a:ext cx="13774564" cy="2350580"/>
          </a:xfrm>
          <a:prstGeom prst="rect">
            <a:avLst/>
          </a:prstGeom>
        </p:spPr>
        <p:txBody>
          <a:bodyPr wrap="square" lIns="0" tIns="0" rIns="0" bIns="0" rtlCol="0" anchor="t">
            <a:spAutoFit/>
          </a:bodyPr>
          <a:lstStyle/>
          <a:p>
            <a:pPr algn="ctr">
              <a:lnSpc>
                <a:spcPts val="19038"/>
              </a:lnSpc>
            </a:pPr>
            <a:r>
              <a:rPr lang="en-US" sz="13598" dirty="0">
                <a:solidFill>
                  <a:srgbClr val="F7F7F7"/>
                </a:solidFill>
                <a:latin typeface="TAN Pearl"/>
              </a:rPr>
              <a:t>What is AI?</a:t>
            </a:r>
          </a:p>
        </p:txBody>
      </p:sp>
      <p:sp>
        <p:nvSpPr>
          <p:cNvPr id="3" name="TextBox 3"/>
          <p:cNvSpPr txBox="1"/>
          <p:nvPr/>
        </p:nvSpPr>
        <p:spPr>
          <a:xfrm>
            <a:off x="5181601" y="4762501"/>
            <a:ext cx="8227219" cy="1263103"/>
          </a:xfrm>
          <a:prstGeom prst="rect">
            <a:avLst/>
          </a:prstGeom>
        </p:spPr>
        <p:txBody>
          <a:bodyPr lIns="0" tIns="0" rIns="0" bIns="0" rtlCol="0" anchor="t">
            <a:spAutoFit/>
          </a:bodyPr>
          <a:lstStyle/>
          <a:p>
            <a:pPr algn="ctr">
              <a:lnSpc>
                <a:spcPts val="10638"/>
              </a:lnSpc>
            </a:pPr>
            <a:r>
              <a:rPr lang="en-US" sz="7598" spc="607" dirty="0">
                <a:solidFill>
                  <a:srgbClr val="F7F7F7"/>
                </a:solidFill>
                <a:latin typeface="Glacial Indifference"/>
              </a:rPr>
              <a:t>WHY DO I CARE?</a:t>
            </a:r>
          </a:p>
        </p:txBody>
      </p:sp>
      <p:pic>
        <p:nvPicPr>
          <p:cNvPr id="7" name="Picture 6" descr="A finger touching a screen&#10;&#10;Description automatically generated">
            <a:extLst>
              <a:ext uri="{FF2B5EF4-FFF2-40B4-BE49-F238E27FC236}">
                <a16:creationId xmlns:a16="http://schemas.microsoft.com/office/drawing/2014/main" id="{52D6BD3C-8D61-AB03-2A3D-8A500FB2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703" y="1579206"/>
            <a:ext cx="14500595" cy="8593495"/>
          </a:xfrm>
          <a:prstGeom prst="rect">
            <a:avLst/>
          </a:prstGeom>
          <a:effectLst>
            <a:softEdge rad="317500"/>
          </a:effectLst>
        </p:spPr>
      </p:pic>
      <p:sp>
        <p:nvSpPr>
          <p:cNvPr id="8" name="TextBox 7">
            <a:extLst>
              <a:ext uri="{FF2B5EF4-FFF2-40B4-BE49-F238E27FC236}">
                <a16:creationId xmlns:a16="http://schemas.microsoft.com/office/drawing/2014/main" id="{6C087FD9-9353-FDE4-803E-A02455A53A63}"/>
              </a:ext>
            </a:extLst>
          </p:cNvPr>
          <p:cNvSpPr txBox="1"/>
          <p:nvPr/>
        </p:nvSpPr>
        <p:spPr>
          <a:xfrm>
            <a:off x="5410200" y="-190500"/>
            <a:ext cx="8303492" cy="2215991"/>
          </a:xfrm>
          <a:prstGeom prst="rect">
            <a:avLst/>
          </a:prstGeom>
          <a:noFill/>
        </p:spPr>
        <p:txBody>
          <a:bodyPr wrap="none" rtlCol="0">
            <a:spAutoFit/>
            <a:scene3d>
              <a:camera prst="orthographicFront"/>
              <a:lightRig rig="threePt" dir="t"/>
            </a:scene3d>
            <a:sp3d extrusionH="57150">
              <a:bevelT h="25400" prst="softRound"/>
            </a:sp3d>
          </a:bodyPr>
          <a:lstStyle/>
          <a:p>
            <a:r>
              <a:rPr lang="en-US" sz="13800" dirty="0">
                <a:ln w="0"/>
                <a:solidFill>
                  <a:schemeClr val="accent1">
                    <a:lumMod val="75000"/>
                  </a:schemeClr>
                </a:solidFill>
                <a:effectLst>
                  <a:outerShdw blurRad="38100" dist="25400" dir="5400000" algn="ctr" rotWithShape="0">
                    <a:srgbClr val="6E747A">
                      <a:alpha val="43000"/>
                    </a:srgbClr>
                  </a:outerShdw>
                </a:effectLst>
              </a:rPr>
              <a:t>What is AI?</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9394</TotalTime>
  <Words>1769</Words>
  <Application>Microsoft Office PowerPoint</Application>
  <PresentationFormat>Custom</PresentationFormat>
  <Paragraphs>235</Paragraphs>
  <Slides>33</Slides>
  <Notes>14</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Helvetica Neue</vt:lpstr>
      <vt:lpstr>Arial</vt:lpstr>
      <vt:lpstr>Google Sans</vt:lpstr>
      <vt:lpstr>Calibri</vt:lpstr>
      <vt:lpstr>Arial Italics</vt:lpstr>
      <vt:lpstr>Arial Bold</vt:lpstr>
      <vt:lpstr>Canva Sans Bold</vt:lpstr>
      <vt:lpstr>Canva Sans</vt:lpstr>
      <vt:lpstr>Glacial Indifference</vt:lpstr>
      <vt:lpstr>Canva Sans Bold Italics</vt:lpstr>
      <vt:lpstr>Broadway</vt:lpstr>
      <vt:lpstr>TAN Pearl</vt:lpstr>
      <vt:lpstr>Adobe Caslon Pro Bold</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NAMSS 2023 Annual Conference PPT template.pptx</dc:title>
  <dc:creator>Travagline, Joseph P</dc:creator>
  <cp:lastModifiedBy>Travagline, Joseph P</cp:lastModifiedBy>
  <cp:revision>41</cp:revision>
  <dcterms:created xsi:type="dcterms:W3CDTF">2006-08-16T00:00:00Z</dcterms:created>
  <dcterms:modified xsi:type="dcterms:W3CDTF">2023-09-05T00:06:18Z</dcterms:modified>
  <dc:identifier>DAFrjIV0TI8</dc:identifier>
</cp:coreProperties>
</file>